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5" r:id="rId16"/>
    <p:sldId id="270" r:id="rId17"/>
    <p:sldId id="271" r:id="rId18"/>
    <p:sldId id="272" r:id="rId19"/>
    <p:sldId id="273" r:id="rId20"/>
    <p:sldId id="274" r:id="rId21"/>
  </p:sldIdLst>
  <p:sldSz cx="18288000" cy="10287000"/>
  <p:notesSz cx="6858000" cy="9144000"/>
  <p:embeddedFontLst>
    <p:embeddedFont>
      <p:font typeface="Be Vietnam" panose="020B0604020202020204" charset="0"/>
      <p:regular r:id="rId22"/>
    </p:embeddedFont>
    <p:embeddedFont>
      <p:font typeface="Be Vietnam Bold" panose="020B0604020202020204" charset="0"/>
      <p:regular r:id="rId23"/>
    </p:embeddedFont>
    <p:embeddedFont>
      <p:font typeface="Canva Sans Bold" panose="020B0604020202020204" charset="0"/>
      <p:regular r:id="rId24"/>
    </p:embeddedFont>
    <p:embeddedFont>
      <p:font typeface="Gill Sans MT" panose="020B0502020104020203" pitchFamily="34" charset="0"/>
      <p:regular r:id="rId25"/>
      <p:bold r:id="rId26"/>
      <p:italic r:id="rId27"/>
      <p:boldItalic r:id="rId28"/>
    </p:embeddedFont>
    <p:embeddedFont>
      <p:font typeface="IBM Plex Sans" panose="020B0503050203000203" pitchFamily="34" charset="0"/>
      <p:regular r:id="rId29"/>
      <p:bold r:id="rId30"/>
      <p:italic r:id="rId31"/>
      <p:boldItalic r:id="rId32"/>
    </p:embeddedFont>
    <p:embeddedFont>
      <p:font typeface="IBM Plex Sans Bold" panose="020B0803050203000203" charset="0"/>
      <p:regular r:id="rId33"/>
    </p:embeddedFont>
    <p:embeddedFont>
      <p:font typeface="TT Interphases Bold" panose="020B0604020202020204" charset="0"/>
      <p:regular r:id="rId3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63" d="100"/>
          <a:sy n="63" d="100"/>
        </p:scale>
        <p:origin x="226" y="-61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sv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jpeg>
</file>

<file path=ppt/media/image20.png>
</file>

<file path=ppt/media/image21.png>
</file>

<file path=ppt/media/image22.jpeg>
</file>

<file path=ppt/media/image23.png>
</file>

<file path=ppt/media/image24.png>
</file>

<file path=ppt/media/image25.png>
</file>

<file path=ppt/media/image26.png>
</file>

<file path=ppt/media/image27.svg>
</file>

<file path=ppt/media/image28.png>
</file>

<file path=ppt/media/image29.png>
</file>

<file path=ppt/media/image3.png>
</file>

<file path=ppt/media/image30.png>
</file>

<file path=ppt/media/image31.png>
</file>

<file path=ppt/media/image4.svg>
</file>

<file path=ppt/media/image5.png>
</file>

<file path=ppt/media/image6.sv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626669" y="1203448"/>
            <a:ext cx="12955610" cy="3812147"/>
          </a:xfrm>
        </p:spPr>
        <p:txBody>
          <a:bodyPr bIns="0" anchor="b">
            <a:normAutofit/>
          </a:bodyPr>
          <a:lstStyle>
            <a:lvl1pPr algn="l">
              <a:defRPr sz="9900"/>
            </a:lvl1pPr>
          </a:lstStyle>
          <a:p>
            <a:r>
              <a:rPr lang="en-US"/>
              <a:t>Click to edit Master title style</a:t>
            </a:r>
            <a:endParaRPr lang="en-US" dirty="0"/>
          </a:p>
        </p:txBody>
      </p:sp>
      <p:sp>
        <p:nvSpPr>
          <p:cNvPr id="3" name="Subtitle 2"/>
          <p:cNvSpPr>
            <a:spLocks noGrp="1"/>
          </p:cNvSpPr>
          <p:nvPr>
            <p:ph type="subTitle" idx="1"/>
          </p:nvPr>
        </p:nvSpPr>
        <p:spPr>
          <a:xfrm>
            <a:off x="3626670" y="5296807"/>
            <a:ext cx="12955608" cy="1466432"/>
          </a:xfrm>
        </p:spPr>
        <p:txBody>
          <a:bodyPr tIns="91440" bIns="91440">
            <a:normAutofit/>
          </a:bodyPr>
          <a:lstStyle>
            <a:lvl1pPr marL="0" indent="0" algn="l">
              <a:buNone/>
              <a:defRPr sz="2700" b="0" cap="all" baseline="0">
                <a:solidFill>
                  <a:schemeClr val="tx1"/>
                </a:solidFill>
              </a:defRPr>
            </a:lvl1pPr>
            <a:lvl2pPr marL="685800" indent="0" algn="ctr">
              <a:buNone/>
              <a:defRPr sz="27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4/21/2023</a:t>
            </a:fld>
            <a:endParaRPr lang="en-US"/>
          </a:p>
        </p:txBody>
      </p:sp>
      <p:sp>
        <p:nvSpPr>
          <p:cNvPr id="5" name="Footer Placeholder 4"/>
          <p:cNvSpPr>
            <a:spLocks noGrp="1"/>
          </p:cNvSpPr>
          <p:nvPr>
            <p:ph type="ftr" sz="quarter" idx="11"/>
          </p:nvPr>
        </p:nvSpPr>
        <p:spPr>
          <a:xfrm>
            <a:off x="3624751" y="493961"/>
            <a:ext cx="7460873" cy="463802"/>
          </a:xfrm>
        </p:spPr>
        <p:txBody>
          <a:bodyPr/>
          <a:lstStyle/>
          <a:p>
            <a:endParaRPr lang="en-US"/>
          </a:p>
        </p:txBody>
      </p:sp>
      <p:sp>
        <p:nvSpPr>
          <p:cNvPr id="6" name="Slide Number Placeholder 5"/>
          <p:cNvSpPr>
            <a:spLocks noGrp="1"/>
          </p:cNvSpPr>
          <p:nvPr>
            <p:ph type="sldNum" sz="quarter" idx="12"/>
          </p:nvPr>
        </p:nvSpPr>
        <p:spPr>
          <a:xfrm>
            <a:off x="2156497" y="1198460"/>
            <a:ext cx="1216529" cy="755367"/>
          </a:xfrm>
        </p:spPr>
        <p:txBody>
          <a:bodyPr/>
          <a:lstStyle/>
          <a:p>
            <a:fld id="{B6F15528-21DE-4FAA-801E-634DDDAF4B2B}" type="slidenum">
              <a:rPr lang="en-US" smtClean="0"/>
              <a:pPr/>
              <a:t>‹#›</a:t>
            </a:fld>
            <a:endParaRPr lang="en-US"/>
          </a:p>
        </p:txBody>
      </p:sp>
      <p:cxnSp>
        <p:nvCxnSpPr>
          <p:cNvPr id="15" name="Straight Connector 14"/>
          <p:cNvCxnSpPr/>
          <p:nvPr/>
        </p:nvCxnSpPr>
        <p:spPr>
          <a:xfrm>
            <a:off x="3626670" y="5292813"/>
            <a:ext cx="1295560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44477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26" name="Straight Connector 25"/>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52868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4158667" y="1198460"/>
            <a:ext cx="2423613" cy="6989834"/>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167008" y="1198460"/>
            <a:ext cx="11743245" cy="69898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5" name="Straight Connector 14"/>
          <p:cNvCxnSpPr/>
          <p:nvPr/>
        </p:nvCxnSpPr>
        <p:spPr>
          <a:xfrm>
            <a:off x="14158667" y="1198460"/>
            <a:ext cx="0" cy="6989834"/>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80324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33" name="Straight Connector 32"/>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49706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81359" y="2634195"/>
            <a:ext cx="12964731" cy="2831925"/>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2181359" y="5709293"/>
            <a:ext cx="12945669" cy="1519394"/>
          </a:xfrm>
        </p:spPr>
        <p:txBody>
          <a:bodyPr tIns="91440">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5" name="Straight Connector 14"/>
          <p:cNvCxnSpPr/>
          <p:nvPr/>
        </p:nvCxnSpPr>
        <p:spPr>
          <a:xfrm>
            <a:off x="2181359" y="5707478"/>
            <a:ext cx="12945669"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83326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73826" y="1207334"/>
            <a:ext cx="14408453" cy="158895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170997" y="3016318"/>
            <a:ext cx="6967728" cy="51728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620657" y="3026015"/>
            <a:ext cx="6967728" cy="5162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4/21/2023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35" name="Straight Connector 34"/>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58404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70787" y="1206245"/>
            <a:ext cx="14411492" cy="1584479"/>
          </a:xfrm>
        </p:spPr>
        <p:txBody>
          <a:bodyPr/>
          <a:lstStyle/>
          <a:p>
            <a:r>
              <a:rPr lang="en-US"/>
              <a:t>Click to edit Master title style</a:t>
            </a:r>
            <a:endParaRPr lang="en-US" dirty="0"/>
          </a:p>
        </p:txBody>
      </p:sp>
      <p:sp>
        <p:nvSpPr>
          <p:cNvPr id="3" name="Text Placeholder 2"/>
          <p:cNvSpPr>
            <a:spLocks noGrp="1"/>
          </p:cNvSpPr>
          <p:nvPr>
            <p:ph type="body" idx="1"/>
          </p:nvPr>
        </p:nvSpPr>
        <p:spPr>
          <a:xfrm>
            <a:off x="2170787" y="3029324"/>
            <a:ext cx="6967728" cy="1202915"/>
          </a:xfrm>
        </p:spPr>
        <p:txBody>
          <a:bodyPr anchor="b">
            <a:normAutofit/>
          </a:bodyPr>
          <a:lstStyle>
            <a:lvl1pPr marL="0" indent="0">
              <a:lnSpc>
                <a:spcPct val="100000"/>
              </a:lnSpc>
              <a:buNone/>
              <a:defRPr sz="3300" b="0" cap="all" baseline="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2170787" y="4236404"/>
            <a:ext cx="6967728" cy="39666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618543" y="3034505"/>
            <a:ext cx="6967728" cy="1203356"/>
          </a:xfrm>
        </p:spPr>
        <p:txBody>
          <a:bodyPr anchor="b">
            <a:normAutofit/>
          </a:bodyPr>
          <a:lstStyle>
            <a:lvl1pPr marL="0" indent="0">
              <a:lnSpc>
                <a:spcPct val="100000"/>
              </a:lnSpc>
              <a:buNone/>
              <a:defRPr sz="3300" b="0" cap="all" baseline="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618543" y="4232237"/>
            <a:ext cx="6967728" cy="39560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4/21/2023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cxnSp>
        <p:nvCxnSpPr>
          <p:cNvPr id="29" name="Straight Connector 28"/>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87080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4/21/2023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cxnSp>
        <p:nvCxnSpPr>
          <p:cNvPr id="25" name="Straight Connector 24"/>
          <p:cNvCxnSpPr/>
          <p:nvPr/>
        </p:nvCxnSpPr>
        <p:spPr>
          <a:xfrm>
            <a:off x="2180844" y="2770632"/>
            <a:ext cx="1441128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378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27044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67007" y="1198460"/>
            <a:ext cx="4909649" cy="3370676"/>
          </a:xfrm>
        </p:spPr>
        <p:txBody>
          <a:bodyPr anchor="b">
            <a:normAutofit/>
          </a:bodyPr>
          <a:lstStyle>
            <a:lvl1pPr algn="l">
              <a:defRPr sz="3600"/>
            </a:lvl1pPr>
          </a:lstStyle>
          <a:p>
            <a:r>
              <a:rPr lang="en-US"/>
              <a:t>Click to edit Master title style</a:t>
            </a:r>
            <a:endParaRPr lang="en-US" dirty="0"/>
          </a:p>
        </p:txBody>
      </p:sp>
      <p:sp>
        <p:nvSpPr>
          <p:cNvPr id="3" name="Content Placeholder 2"/>
          <p:cNvSpPr>
            <a:spLocks noGrp="1"/>
          </p:cNvSpPr>
          <p:nvPr>
            <p:ph idx="1"/>
          </p:nvPr>
        </p:nvSpPr>
        <p:spPr>
          <a:xfrm>
            <a:off x="7565571" y="1198461"/>
            <a:ext cx="9018705" cy="6988239"/>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167007" y="4808237"/>
            <a:ext cx="4912520" cy="3372272"/>
          </a:xfrm>
        </p:spPr>
        <p:txBody>
          <a:bodyPr/>
          <a:lstStyle>
            <a:lvl1pPr marL="0" indent="0" algn="l">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17" name="Straight Connector 16"/>
          <p:cNvCxnSpPr/>
          <p:nvPr/>
        </p:nvCxnSpPr>
        <p:spPr>
          <a:xfrm>
            <a:off x="2172420" y="4808237"/>
            <a:ext cx="49042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8740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11216081" y="723256"/>
            <a:ext cx="6111800" cy="7723652"/>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2176809" y="1694270"/>
            <a:ext cx="8298492" cy="2745876"/>
          </a:xfrm>
        </p:spPr>
        <p:txBody>
          <a:bodyPr anchor="b">
            <a:normAutofit/>
          </a:bodyPr>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186584" y="1683814"/>
            <a:ext cx="4186757" cy="5799491"/>
          </a:xfrm>
          <a:solidFill>
            <a:schemeClr val="bg1">
              <a:lumMod val="85000"/>
            </a:schemeClr>
          </a:solidFill>
          <a:ln w="9525" cap="sq">
            <a:noFill/>
            <a:miter lim="800000"/>
          </a:ln>
          <a:effectLst/>
        </p:spPr>
        <p:txBody>
          <a:bodyPr anchor="t"/>
          <a:lstStyle>
            <a:lvl1pPr marL="0" indent="0" algn="ctr">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2175494" y="4718988"/>
            <a:ext cx="8286606" cy="3005613"/>
          </a:xfrm>
        </p:spPr>
        <p:txBody>
          <a:bodyPr>
            <a:normAutofit/>
          </a:bodyPr>
          <a:lstStyle>
            <a:lvl1pPr marL="0" indent="0" algn="l">
              <a:buNone/>
              <a:defRPr sz="27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2171074" y="8204785"/>
            <a:ext cx="8291027" cy="480185"/>
          </a:xfrm>
        </p:spPr>
        <p:txBody>
          <a:bodyPr/>
          <a:lstStyle>
            <a:lvl1pPr algn="l">
              <a:defRPr/>
            </a:lvl1pPr>
          </a:lstStyle>
          <a:p>
            <a:fld id="{1D8BD707-D9CF-40AE-B4C6-C98DA3205C09}" type="datetimeFigureOut">
              <a:rPr lang="en-US" smtClean="0"/>
              <a:pPr/>
              <a:t>4/21/2023</a:t>
            </a:fld>
            <a:endParaRPr lang="en-US"/>
          </a:p>
        </p:txBody>
      </p:sp>
      <p:sp>
        <p:nvSpPr>
          <p:cNvPr id="6" name="Footer Placeholder 5"/>
          <p:cNvSpPr>
            <a:spLocks noGrp="1"/>
          </p:cNvSpPr>
          <p:nvPr>
            <p:ph type="ftr" sz="quarter" idx="11"/>
          </p:nvPr>
        </p:nvSpPr>
        <p:spPr>
          <a:xfrm>
            <a:off x="2171073" y="477961"/>
            <a:ext cx="8311506" cy="481397"/>
          </a:xfrm>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31" name="Straight Connector 30"/>
          <p:cNvCxnSpPr/>
          <p:nvPr/>
        </p:nvCxnSpPr>
        <p:spPr>
          <a:xfrm>
            <a:off x="2171074" y="4715408"/>
            <a:ext cx="8291027"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27736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3029215"/>
            <a:ext cx="18288000" cy="6158912"/>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9189720"/>
            <a:ext cx="18288000" cy="1114425"/>
          </a:xfrm>
          <a:prstGeom prst="rect">
            <a:avLst/>
          </a:prstGeom>
        </p:spPr>
      </p:pic>
      <p:sp>
        <p:nvSpPr>
          <p:cNvPr id="2" name="Title Placeholder 1"/>
          <p:cNvSpPr>
            <a:spLocks noGrp="1"/>
          </p:cNvSpPr>
          <p:nvPr>
            <p:ph type="title"/>
          </p:nvPr>
        </p:nvSpPr>
        <p:spPr>
          <a:xfrm>
            <a:off x="2177369" y="1206779"/>
            <a:ext cx="14404913" cy="1573853"/>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177369" y="3023599"/>
            <a:ext cx="14404913" cy="5175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31208" y="495555"/>
            <a:ext cx="5251073" cy="463802"/>
          </a:xfrm>
          <a:prstGeom prst="rect">
            <a:avLst/>
          </a:prstGeom>
        </p:spPr>
        <p:txBody>
          <a:bodyPr vert="horz" lIns="91440" tIns="45720" rIns="91440" bIns="45720" rtlCol="0" anchor="ctr"/>
          <a:lstStyle>
            <a:lvl1pPr algn="r">
              <a:defRPr sz="1500">
                <a:solidFill>
                  <a:schemeClr val="tx1">
                    <a:tint val="75000"/>
                  </a:schemeClr>
                </a:solidFill>
              </a:defRPr>
            </a:lvl1pPr>
          </a:lstStyle>
          <a:p>
            <a:fld id="{1D8BD707-D9CF-40AE-B4C6-C98DA3205C09}" type="datetimeFigureOut">
              <a:rPr lang="en-US" smtClean="0"/>
              <a:pPr/>
              <a:t>4/21/2023</a:t>
            </a:fld>
            <a:endParaRPr lang="en-US"/>
          </a:p>
        </p:txBody>
      </p:sp>
      <p:sp>
        <p:nvSpPr>
          <p:cNvPr id="5" name="Footer Placeholder 4"/>
          <p:cNvSpPr>
            <a:spLocks noGrp="1"/>
          </p:cNvSpPr>
          <p:nvPr>
            <p:ph type="ftr" sz="quarter" idx="3"/>
          </p:nvPr>
        </p:nvSpPr>
        <p:spPr>
          <a:xfrm>
            <a:off x="2177369" y="493961"/>
            <a:ext cx="8908254" cy="463802"/>
          </a:xfrm>
          <a:prstGeom prst="rect">
            <a:avLst/>
          </a:prstGeom>
        </p:spPr>
        <p:txBody>
          <a:bodyPr vert="horz" lIns="91440" tIns="45720" rIns="91440" bIns="45720" rtlCol="0" anchor="ctr"/>
          <a:lstStyle>
            <a:lvl1pPr algn="l">
              <a:defRPr sz="1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20091" y="1198460"/>
            <a:ext cx="1216529" cy="755367"/>
          </a:xfrm>
          <a:prstGeom prst="rect">
            <a:avLst/>
          </a:prstGeom>
        </p:spPr>
        <p:txBody>
          <a:bodyPr vert="horz" lIns="91440" tIns="45720" rIns="91440" bIns="45720" rtlCol="0" anchor="t"/>
          <a:lstStyle>
            <a:lvl1pPr algn="r">
              <a:defRPr sz="4200">
                <a:solidFill>
                  <a:schemeClr val="accent1"/>
                </a:solidFill>
              </a:defRPr>
            </a:lvl1pPr>
          </a:lstStyle>
          <a:p>
            <a:fld id="{B6F15528-21DE-4FAA-801E-634DDDAF4B2B}" type="slidenum">
              <a:rPr lang="en-US" smtClean="0"/>
              <a:pPr/>
              <a:t>‹#›</a:t>
            </a:fld>
            <a:endParaRPr lang="en-US"/>
          </a:p>
        </p:txBody>
      </p:sp>
      <p:cxnSp>
        <p:nvCxnSpPr>
          <p:cNvPr id="10" name="Straight Connector 9"/>
          <p:cNvCxnSpPr/>
          <p:nvPr/>
        </p:nvCxnSpPr>
        <p:spPr>
          <a:xfrm>
            <a:off x="0" y="9192620"/>
            <a:ext cx="18288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1382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371600" rtl="0" eaLnBrk="1" latinLnBrk="0" hangingPunct="1">
        <a:lnSpc>
          <a:spcPct val="90000"/>
        </a:lnSpc>
        <a:spcBef>
          <a:spcPct val="0"/>
        </a:spcBef>
        <a:buNone/>
        <a:defRPr sz="4800" b="0" i="0" kern="1200" cap="all">
          <a:solidFill>
            <a:schemeClr val="tx1"/>
          </a:solidFill>
          <a:effectLst/>
          <a:latin typeface="+mj-lt"/>
          <a:ea typeface="+mj-ea"/>
          <a:cs typeface="+mj-cs"/>
        </a:defRPr>
      </a:lvl1pPr>
    </p:titleStyle>
    <p:bodyStyle>
      <a:lvl1pPr marL="342900" indent="-342900" algn="l" defTabSz="1371600" rtl="0" eaLnBrk="1" latinLnBrk="0" hangingPunct="1">
        <a:lnSpc>
          <a:spcPct val="120000"/>
        </a:lnSpc>
        <a:spcBef>
          <a:spcPts val="1500"/>
        </a:spcBef>
        <a:buClr>
          <a:schemeClr val="accent1"/>
        </a:buClr>
        <a:buSzPct val="100000"/>
        <a:buFont typeface="Arial" panose="020B0604020202020204" pitchFamily="34" charset="0"/>
        <a:buChar char="•"/>
        <a:defRPr sz="3000" kern="1200">
          <a:solidFill>
            <a:schemeClr val="tx1"/>
          </a:solidFill>
          <a:effectLst/>
          <a:latin typeface="+mn-lt"/>
          <a:ea typeface="+mn-ea"/>
          <a:cs typeface="+mn-cs"/>
        </a:defRPr>
      </a:lvl1pPr>
      <a:lvl2pPr marL="10287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2700" kern="1200" cap="none" baseline="0">
          <a:solidFill>
            <a:schemeClr val="tx1"/>
          </a:solidFill>
          <a:effectLst/>
          <a:latin typeface="+mn-lt"/>
          <a:ea typeface="+mn-ea"/>
          <a:cs typeface="+mn-cs"/>
        </a:defRPr>
      </a:lvl2pPr>
      <a:lvl3pPr marL="17145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2400" kern="1200">
          <a:solidFill>
            <a:schemeClr val="tx1"/>
          </a:solidFill>
          <a:effectLst/>
          <a:latin typeface="+mn-lt"/>
          <a:ea typeface="+mn-ea"/>
          <a:cs typeface="+mn-cs"/>
        </a:defRPr>
      </a:lvl3pPr>
      <a:lvl4pPr marL="24003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2100" kern="1200" cap="none" baseline="0">
          <a:solidFill>
            <a:schemeClr val="tx1"/>
          </a:solidFill>
          <a:effectLst/>
          <a:latin typeface="+mn-lt"/>
          <a:ea typeface="+mn-ea"/>
          <a:cs typeface="+mn-cs"/>
        </a:defRPr>
      </a:lvl4pPr>
      <a:lvl5pPr marL="30861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a:solidFill>
            <a:schemeClr val="tx1"/>
          </a:solidFill>
          <a:effectLst/>
          <a:latin typeface="+mn-lt"/>
          <a:ea typeface="+mn-ea"/>
          <a:cs typeface="+mn-cs"/>
        </a:defRPr>
      </a:lvl5pPr>
      <a:lvl6pPr marL="37719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a:solidFill>
            <a:schemeClr val="tx1"/>
          </a:solidFill>
          <a:effectLst/>
          <a:latin typeface="+mn-lt"/>
          <a:ea typeface="+mn-ea"/>
          <a:cs typeface="+mn-cs"/>
        </a:defRPr>
      </a:lvl6pPr>
      <a:lvl7pPr marL="44577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a:solidFill>
            <a:schemeClr val="tx1"/>
          </a:solidFill>
          <a:effectLst/>
          <a:latin typeface="+mn-lt"/>
          <a:ea typeface="+mn-ea"/>
          <a:cs typeface="+mn-cs"/>
        </a:defRPr>
      </a:lvl7pPr>
      <a:lvl8pPr marL="51435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baseline="0">
          <a:solidFill>
            <a:schemeClr val="tx1"/>
          </a:solidFill>
          <a:effectLst/>
          <a:latin typeface="+mn-lt"/>
          <a:ea typeface="+mn-ea"/>
          <a:cs typeface="+mn-cs"/>
        </a:defRPr>
      </a:lvl8pPr>
      <a:lvl9pPr marL="5829300" indent="-342900" algn="l" defTabSz="1371600" rtl="0" eaLnBrk="1" latinLnBrk="0" hangingPunct="1">
        <a:lnSpc>
          <a:spcPct val="120000"/>
        </a:lnSpc>
        <a:spcBef>
          <a:spcPts val="750"/>
        </a:spcBef>
        <a:buClr>
          <a:schemeClr val="accent1"/>
        </a:buClr>
        <a:buSzPct val="100000"/>
        <a:buFont typeface="Arial" panose="020B0604020202020204" pitchFamily="34" charset="0"/>
        <a:buChar char="•"/>
        <a:defRPr sz="1800" kern="1200" baseline="0">
          <a:solidFill>
            <a:schemeClr val="tx1"/>
          </a:solidFill>
          <a:effectLst/>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sv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27.sv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30.png"/><Relationship Id="rId4" Type="http://schemas.openxmlformats.org/officeDocument/2006/relationships/image" Target="../media/image27.svg"/></Relationships>
</file>

<file path=ppt/slides/_rels/slide1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scikit-learn.org/stable/modules/generated/sklearn.ensemble.GradientBoostingRegressor.html" TargetMode="External"/><Relationship Id="rId2" Type="http://schemas.openxmlformats.org/officeDocument/2006/relationships/hyperlink" Target="https://doi.org/10.1023/A:1010933404324" TargetMode="External"/><Relationship Id="rId1" Type="http://schemas.openxmlformats.org/officeDocument/2006/relationships/slideLayout" Target="../slideLayouts/slideLayout7.xml"/><Relationship Id="rId5" Type="http://schemas.openxmlformats.org/officeDocument/2006/relationships/hyperlink" Target="https://xgboost.readthedocs.io/en/latest/" TargetMode="External"/><Relationship Id="rId4" Type="http://schemas.openxmlformats.org/officeDocument/2006/relationships/hyperlink" Target="https://doi.org/10.1145/2939672.2939785"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17.sv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38100"/>
            <a:ext cx="18288000" cy="10287000"/>
          </a:xfrm>
          <a:prstGeom prst="rect">
            <a:avLst/>
          </a:prstGeom>
        </p:spPr>
      </p:pic>
      <p:sp>
        <p:nvSpPr>
          <p:cNvPr id="3" name="TextBox 3"/>
          <p:cNvSpPr txBox="1"/>
          <p:nvPr/>
        </p:nvSpPr>
        <p:spPr>
          <a:xfrm>
            <a:off x="1028700" y="3538598"/>
            <a:ext cx="11078006" cy="3077946"/>
          </a:xfrm>
          <a:prstGeom prst="rect">
            <a:avLst/>
          </a:prstGeom>
        </p:spPr>
        <p:txBody>
          <a:bodyPr lIns="0" tIns="0" rIns="0" bIns="0" rtlCol="0" anchor="t">
            <a:spAutoFit/>
          </a:bodyPr>
          <a:lstStyle/>
          <a:p>
            <a:pPr>
              <a:lnSpc>
                <a:spcPts val="11880"/>
              </a:lnSpc>
            </a:pPr>
            <a:r>
              <a:rPr lang="en-US" sz="11534">
                <a:solidFill>
                  <a:srgbClr val="F8F8F8"/>
                </a:solidFill>
                <a:latin typeface="Be Vietnam"/>
              </a:rPr>
              <a:t>ETF PRICE ANALYSIS</a:t>
            </a:r>
          </a:p>
        </p:txBody>
      </p:sp>
      <p:grpSp>
        <p:nvGrpSpPr>
          <p:cNvPr id="4" name="Group 4"/>
          <p:cNvGrpSpPr/>
          <p:nvPr/>
        </p:nvGrpSpPr>
        <p:grpSpPr>
          <a:xfrm>
            <a:off x="10045504" y="1371423"/>
            <a:ext cx="6232933" cy="8023240"/>
            <a:chOff x="0" y="-38100"/>
            <a:chExt cx="8310578" cy="10697654"/>
          </a:xfrm>
        </p:grpSpPr>
        <p:sp>
          <p:nvSpPr>
            <p:cNvPr id="5" name="TextBox 5"/>
            <p:cNvSpPr txBox="1"/>
            <p:nvPr/>
          </p:nvSpPr>
          <p:spPr>
            <a:xfrm>
              <a:off x="0" y="-38100"/>
              <a:ext cx="8310578" cy="679732"/>
            </a:xfrm>
            <a:prstGeom prst="rect">
              <a:avLst/>
            </a:prstGeom>
          </p:spPr>
          <p:txBody>
            <a:bodyPr lIns="0" tIns="0" rIns="0" bIns="0" rtlCol="0" anchor="t">
              <a:spAutoFit/>
            </a:bodyPr>
            <a:lstStyle/>
            <a:p>
              <a:pPr marL="0" lvl="0" indent="0" algn="r">
                <a:lnSpc>
                  <a:spcPts val="4120"/>
                </a:lnSpc>
                <a:spcBef>
                  <a:spcPct val="0"/>
                </a:spcBef>
              </a:pPr>
              <a:r>
                <a:rPr lang="en-US" sz="3169" u="none" spc="275">
                  <a:solidFill>
                    <a:srgbClr val="F8F8F8"/>
                  </a:solidFill>
                  <a:latin typeface="Be Vietnam Bold"/>
                </a:rPr>
                <a:t>PRESENTED TO</a:t>
              </a:r>
            </a:p>
          </p:txBody>
        </p:sp>
        <p:sp>
          <p:nvSpPr>
            <p:cNvPr id="6" name="TextBox 6"/>
            <p:cNvSpPr txBox="1"/>
            <p:nvPr/>
          </p:nvSpPr>
          <p:spPr>
            <a:xfrm>
              <a:off x="0" y="747652"/>
              <a:ext cx="8310578" cy="765595"/>
            </a:xfrm>
            <a:prstGeom prst="rect">
              <a:avLst/>
            </a:prstGeom>
          </p:spPr>
          <p:txBody>
            <a:bodyPr lIns="0" tIns="0" rIns="0" bIns="0" rtlCol="0" anchor="t">
              <a:spAutoFit/>
            </a:bodyPr>
            <a:lstStyle/>
            <a:p>
              <a:pPr algn="r">
                <a:lnSpc>
                  <a:spcPts val="4840"/>
                </a:lnSpc>
              </a:pPr>
              <a:r>
                <a:rPr lang="en-US" sz="3457" dirty="0">
                  <a:solidFill>
                    <a:srgbClr val="F8F8F8"/>
                  </a:solidFill>
                  <a:latin typeface="IBM Plex Sans"/>
                </a:rPr>
                <a:t>Dr. Handan Liu</a:t>
              </a:r>
            </a:p>
          </p:txBody>
        </p:sp>
        <p:sp>
          <p:nvSpPr>
            <p:cNvPr id="7" name="TextBox 7"/>
            <p:cNvSpPr txBox="1"/>
            <p:nvPr/>
          </p:nvSpPr>
          <p:spPr>
            <a:xfrm>
              <a:off x="0" y="9904893"/>
              <a:ext cx="8310578" cy="754661"/>
            </a:xfrm>
            <a:prstGeom prst="rect">
              <a:avLst/>
            </a:prstGeom>
          </p:spPr>
          <p:txBody>
            <a:bodyPr lIns="0" tIns="0" rIns="0" bIns="0" rtlCol="0" anchor="t">
              <a:spAutoFit/>
            </a:bodyPr>
            <a:lstStyle/>
            <a:p>
              <a:pPr algn="r">
                <a:lnSpc>
                  <a:spcPts val="4840"/>
                </a:lnSpc>
              </a:pPr>
              <a:r>
                <a:rPr lang="en-US" sz="3457">
                  <a:solidFill>
                    <a:srgbClr val="F8F8F8"/>
                  </a:solidFill>
                  <a:latin typeface="IBM Plex Sans"/>
                </a:rPr>
                <a:t>04/21/2023</a:t>
              </a:r>
            </a:p>
          </p:txBody>
        </p:sp>
        <p:sp>
          <p:nvSpPr>
            <p:cNvPr id="8" name="TextBox 8"/>
            <p:cNvSpPr txBox="1"/>
            <p:nvPr/>
          </p:nvSpPr>
          <p:spPr>
            <a:xfrm>
              <a:off x="0" y="3509582"/>
              <a:ext cx="8310578" cy="679732"/>
            </a:xfrm>
            <a:prstGeom prst="rect">
              <a:avLst/>
            </a:prstGeom>
          </p:spPr>
          <p:txBody>
            <a:bodyPr lIns="0" tIns="0" rIns="0" bIns="0" rtlCol="0" anchor="t">
              <a:spAutoFit/>
            </a:bodyPr>
            <a:lstStyle/>
            <a:p>
              <a:pPr marL="0" lvl="0" indent="0" algn="r">
                <a:lnSpc>
                  <a:spcPts val="4120"/>
                </a:lnSpc>
                <a:spcBef>
                  <a:spcPct val="0"/>
                </a:spcBef>
              </a:pPr>
              <a:r>
                <a:rPr lang="en-US" sz="3169" u="none" spc="275">
                  <a:solidFill>
                    <a:srgbClr val="F8F8F8"/>
                  </a:solidFill>
                  <a:latin typeface="Be Vietnam Bold"/>
                </a:rPr>
                <a:t>PRESENTED BY</a:t>
              </a:r>
            </a:p>
          </p:txBody>
        </p:sp>
        <p:sp>
          <p:nvSpPr>
            <p:cNvPr id="9" name="TextBox 9"/>
            <p:cNvSpPr txBox="1"/>
            <p:nvPr/>
          </p:nvSpPr>
          <p:spPr>
            <a:xfrm>
              <a:off x="0" y="4295333"/>
              <a:ext cx="8310578" cy="3975021"/>
            </a:xfrm>
            <a:prstGeom prst="rect">
              <a:avLst/>
            </a:prstGeom>
          </p:spPr>
          <p:txBody>
            <a:bodyPr lIns="0" tIns="0" rIns="0" bIns="0" rtlCol="0" anchor="t">
              <a:spAutoFit/>
            </a:bodyPr>
            <a:lstStyle/>
            <a:p>
              <a:pPr algn="r">
                <a:lnSpc>
                  <a:spcPts val="4840"/>
                </a:lnSpc>
              </a:pPr>
              <a:r>
                <a:rPr lang="en-US" sz="3457">
                  <a:solidFill>
                    <a:srgbClr val="F8F8F8"/>
                  </a:solidFill>
                  <a:latin typeface="IBM Plex Sans"/>
                </a:rPr>
                <a:t>Vidip Kamdar</a:t>
              </a:r>
            </a:p>
            <a:p>
              <a:pPr algn="r">
                <a:lnSpc>
                  <a:spcPts val="4840"/>
                </a:lnSpc>
              </a:pPr>
              <a:r>
                <a:rPr lang="en-US" sz="3457">
                  <a:solidFill>
                    <a:srgbClr val="F8F8F8"/>
                  </a:solidFill>
                  <a:latin typeface="IBM Plex Sans"/>
                </a:rPr>
                <a:t>00270159</a:t>
              </a:r>
            </a:p>
            <a:p>
              <a:pPr algn="r">
                <a:lnSpc>
                  <a:spcPts val="4840"/>
                </a:lnSpc>
              </a:pPr>
              <a:endParaRPr lang="en-US" sz="3457">
                <a:solidFill>
                  <a:srgbClr val="F8F8F8"/>
                </a:solidFill>
                <a:latin typeface="IBM Plex Sans"/>
              </a:endParaRPr>
            </a:p>
            <a:p>
              <a:pPr algn="r">
                <a:lnSpc>
                  <a:spcPts val="4840"/>
                </a:lnSpc>
              </a:pPr>
              <a:r>
                <a:rPr lang="en-US" sz="3457">
                  <a:solidFill>
                    <a:srgbClr val="F8F8F8"/>
                  </a:solidFill>
                  <a:latin typeface="IBM Plex Sans"/>
                </a:rPr>
                <a:t>Harsh Jain</a:t>
              </a:r>
            </a:p>
            <a:p>
              <a:pPr algn="r">
                <a:lnSpc>
                  <a:spcPts val="4840"/>
                </a:lnSpc>
              </a:pPr>
              <a:r>
                <a:rPr lang="en-US" sz="3457">
                  <a:solidFill>
                    <a:srgbClr val="F8F8F8"/>
                  </a:solidFill>
                  <a:latin typeface="IBM Plex Sans"/>
                </a:rPr>
                <a:t>002747565</a:t>
              </a:r>
            </a:p>
          </p:txBody>
        </p:sp>
      </p:grpSp>
      <p:sp>
        <p:nvSpPr>
          <p:cNvPr id="10" name="TextBox 10"/>
          <p:cNvSpPr txBox="1"/>
          <p:nvPr/>
        </p:nvSpPr>
        <p:spPr>
          <a:xfrm>
            <a:off x="1028700" y="8677910"/>
            <a:ext cx="6631941" cy="580390"/>
          </a:xfrm>
          <a:prstGeom prst="rect">
            <a:avLst/>
          </a:prstGeom>
        </p:spPr>
        <p:txBody>
          <a:bodyPr lIns="0" tIns="0" rIns="0" bIns="0" rtlCol="0" anchor="t">
            <a:spAutoFit/>
          </a:bodyPr>
          <a:lstStyle/>
          <a:p>
            <a:pPr>
              <a:lnSpc>
                <a:spcPts val="4759"/>
              </a:lnSpc>
            </a:pPr>
            <a:r>
              <a:rPr lang="en-US" sz="3399">
                <a:solidFill>
                  <a:srgbClr val="F8F8F8"/>
                </a:solidFill>
                <a:latin typeface="IBM Plex Sans"/>
              </a:rPr>
              <a:t>Team No - 13</a:t>
            </a:r>
          </a:p>
        </p:txBody>
      </p:sp>
      <p:grpSp>
        <p:nvGrpSpPr>
          <p:cNvPr id="11" name="Group 11"/>
          <p:cNvGrpSpPr/>
          <p:nvPr/>
        </p:nvGrpSpPr>
        <p:grpSpPr>
          <a:xfrm>
            <a:off x="1028700" y="910812"/>
            <a:ext cx="6631941" cy="1232100"/>
            <a:chOff x="0" y="0"/>
            <a:chExt cx="8842589" cy="1642799"/>
          </a:xfrm>
        </p:grpSpPr>
        <p:sp>
          <p:nvSpPr>
            <p:cNvPr id="12" name="TextBox 12"/>
            <p:cNvSpPr txBox="1"/>
            <p:nvPr/>
          </p:nvSpPr>
          <p:spPr>
            <a:xfrm>
              <a:off x="1491522" y="-66675"/>
              <a:ext cx="7351066" cy="1709474"/>
            </a:xfrm>
            <a:prstGeom prst="rect">
              <a:avLst/>
            </a:prstGeom>
          </p:spPr>
          <p:txBody>
            <a:bodyPr lIns="0" tIns="0" rIns="0" bIns="0" rtlCol="0" anchor="t">
              <a:spAutoFit/>
            </a:bodyPr>
            <a:lstStyle/>
            <a:p>
              <a:pPr>
                <a:lnSpc>
                  <a:spcPts val="5236"/>
                </a:lnSpc>
                <a:spcBef>
                  <a:spcPct val="0"/>
                </a:spcBef>
              </a:pPr>
              <a:r>
                <a:rPr lang="en-US" sz="3740">
                  <a:solidFill>
                    <a:srgbClr val="F8F8F8"/>
                  </a:solidFill>
                  <a:latin typeface="IBM Plex Sans"/>
                </a:rPr>
                <a:t>Data Science Methods and Tools</a:t>
              </a:r>
            </a:p>
          </p:txBody>
        </p:sp>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267075"/>
              <a:ext cx="1076398" cy="1108650"/>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48" b="148"/>
          <a:stretch>
            <a:fillRect/>
          </a:stretch>
        </p:blipFill>
        <p:spPr>
          <a:xfrm>
            <a:off x="131249" y="3576333"/>
            <a:ext cx="8297586" cy="6248479"/>
          </a:xfrm>
          <a:prstGeom prst="rect">
            <a:avLst/>
          </a:prstGeom>
        </p:spPr>
      </p:pic>
      <p:pic>
        <p:nvPicPr>
          <p:cNvPr id="3" name="Picture 3"/>
          <p:cNvPicPr>
            <a:picLocks noChangeAspect="1"/>
          </p:cNvPicPr>
          <p:nvPr/>
        </p:nvPicPr>
        <p:blipFill>
          <a:blip r:embed="rId3"/>
          <a:srcRect l="1268" r="1268"/>
          <a:stretch>
            <a:fillRect/>
          </a:stretch>
        </p:blipFill>
        <p:spPr>
          <a:xfrm>
            <a:off x="8591539" y="3825152"/>
            <a:ext cx="9534805" cy="4958467"/>
          </a:xfrm>
          <a:prstGeom prst="rect">
            <a:avLst/>
          </a:prstGeom>
        </p:spPr>
      </p:pic>
      <p:sp>
        <p:nvSpPr>
          <p:cNvPr id="4" name="TextBox 4"/>
          <p:cNvSpPr txBox="1"/>
          <p:nvPr/>
        </p:nvSpPr>
        <p:spPr>
          <a:xfrm>
            <a:off x="9144000" y="233647"/>
            <a:ext cx="8115300" cy="2895101"/>
          </a:xfrm>
          <a:prstGeom prst="rect">
            <a:avLst/>
          </a:prstGeom>
        </p:spPr>
        <p:txBody>
          <a:bodyPr lIns="0" tIns="0" rIns="0" bIns="0" rtlCol="0" anchor="t">
            <a:spAutoFit/>
          </a:bodyPr>
          <a:lstStyle/>
          <a:p>
            <a:pPr algn="ctr">
              <a:lnSpc>
                <a:spcPts val="7726"/>
              </a:lnSpc>
              <a:spcBef>
                <a:spcPct val="0"/>
              </a:spcBef>
            </a:pPr>
            <a:r>
              <a:rPr lang="en-US" sz="5518">
                <a:solidFill>
                  <a:srgbClr val="000000"/>
                </a:solidFill>
                <a:latin typeface="TT Interphases Bold"/>
              </a:rPr>
              <a:t>Calculated return of NYSE over 1 month's duration</a:t>
            </a:r>
          </a:p>
        </p:txBody>
      </p:sp>
      <p:sp>
        <p:nvSpPr>
          <p:cNvPr id="5" name="TextBox 5"/>
          <p:cNvSpPr txBox="1"/>
          <p:nvPr/>
        </p:nvSpPr>
        <p:spPr>
          <a:xfrm>
            <a:off x="349305" y="72145"/>
            <a:ext cx="7851442" cy="2744470"/>
          </a:xfrm>
          <a:prstGeom prst="rect">
            <a:avLst/>
          </a:prstGeom>
        </p:spPr>
        <p:txBody>
          <a:bodyPr lIns="0" tIns="0" rIns="0" bIns="0" rtlCol="0" anchor="t">
            <a:spAutoFit/>
          </a:bodyPr>
          <a:lstStyle/>
          <a:p>
            <a:pPr algn="ctr">
              <a:lnSpc>
                <a:spcPts val="7279"/>
              </a:lnSpc>
            </a:pPr>
            <a:r>
              <a:rPr lang="en-US" sz="5199">
                <a:solidFill>
                  <a:srgbClr val="000000"/>
                </a:solidFill>
                <a:latin typeface="TT Interphases Bold"/>
              </a:rPr>
              <a:t>Plotted the three highest value among the ETFs exchange values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1003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4130" r="275"/>
          <a:stretch>
            <a:fillRect/>
          </a:stretch>
        </p:blipFill>
        <p:spPr>
          <a:xfrm>
            <a:off x="1066799" y="495300"/>
            <a:ext cx="8522401" cy="9064477"/>
          </a:xfrm>
          <a:prstGeom prst="rect">
            <a:avLst/>
          </a:prstGeom>
        </p:spPr>
      </p:pic>
      <p:sp>
        <p:nvSpPr>
          <p:cNvPr id="3" name="TextBox 3"/>
          <p:cNvSpPr txBox="1"/>
          <p:nvPr/>
        </p:nvSpPr>
        <p:spPr>
          <a:xfrm>
            <a:off x="9763670" y="2286785"/>
            <a:ext cx="8141554" cy="5618180"/>
          </a:xfrm>
          <a:prstGeom prst="rect">
            <a:avLst/>
          </a:prstGeom>
        </p:spPr>
        <p:txBody>
          <a:bodyPr lIns="0" tIns="0" rIns="0" bIns="0" rtlCol="0" anchor="t">
            <a:spAutoFit/>
          </a:bodyPr>
          <a:lstStyle/>
          <a:p>
            <a:pPr algn="ctr">
              <a:lnSpc>
                <a:spcPts val="7436"/>
              </a:lnSpc>
            </a:pPr>
            <a:r>
              <a:rPr lang="en-US" sz="5311">
                <a:solidFill>
                  <a:srgbClr val="FFFFFF"/>
                </a:solidFill>
                <a:latin typeface="TT Interphases Bold"/>
              </a:rPr>
              <a:t>Monthly returns of American Century Investments have been plotted to Analyse the Positive and negative returns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1003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4457" r="12629"/>
          <a:stretch>
            <a:fillRect/>
          </a:stretch>
        </p:blipFill>
        <p:spPr>
          <a:xfrm>
            <a:off x="6877037" y="929052"/>
            <a:ext cx="10679561" cy="8428896"/>
          </a:xfrm>
          <a:prstGeom prst="rect">
            <a:avLst/>
          </a:prstGeom>
        </p:spPr>
      </p:pic>
      <p:sp>
        <p:nvSpPr>
          <p:cNvPr id="3" name="TextBox 3"/>
          <p:cNvSpPr txBox="1"/>
          <p:nvPr/>
        </p:nvSpPr>
        <p:spPr>
          <a:xfrm>
            <a:off x="274158" y="495301"/>
            <a:ext cx="6355242" cy="8966050"/>
          </a:xfrm>
          <a:prstGeom prst="rect">
            <a:avLst/>
          </a:prstGeom>
        </p:spPr>
        <p:txBody>
          <a:bodyPr wrap="square" lIns="0" tIns="0" rIns="0" bIns="0" rtlCol="0" anchor="t">
            <a:spAutoFit/>
          </a:bodyPr>
          <a:lstStyle/>
          <a:p>
            <a:pPr algn="ctr">
              <a:lnSpc>
                <a:spcPts val="8660"/>
              </a:lnSpc>
            </a:pPr>
            <a:r>
              <a:rPr lang="en-US" sz="6185" dirty="0">
                <a:solidFill>
                  <a:srgbClr val="FFFFFF"/>
                </a:solidFill>
                <a:latin typeface="Canva Sans Bold"/>
              </a:rPr>
              <a:t>The Closing price of EWD a particular fund symbol has been plotted below over a period from 2010 - 2021</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028700" y="358843"/>
            <a:ext cx="16230600" cy="7640973"/>
          </a:xfrm>
          <a:prstGeom prst="rect">
            <a:avLst/>
          </a:prstGeom>
        </p:spPr>
      </p:pic>
      <p:sp>
        <p:nvSpPr>
          <p:cNvPr id="3" name="TextBox 3"/>
          <p:cNvSpPr txBox="1"/>
          <p:nvPr/>
        </p:nvSpPr>
        <p:spPr>
          <a:xfrm>
            <a:off x="1447801" y="7886700"/>
            <a:ext cx="15811500" cy="1313886"/>
          </a:xfrm>
          <a:prstGeom prst="rect">
            <a:avLst/>
          </a:prstGeom>
        </p:spPr>
        <p:txBody>
          <a:bodyPr wrap="square" lIns="0" tIns="0" rIns="0" bIns="0" rtlCol="0" anchor="t">
            <a:spAutoFit/>
          </a:bodyPr>
          <a:lstStyle/>
          <a:p>
            <a:pPr algn="ctr">
              <a:lnSpc>
                <a:spcPts val="5264"/>
              </a:lnSpc>
            </a:pPr>
            <a:r>
              <a:rPr lang="en-US" sz="3760" dirty="0">
                <a:solidFill>
                  <a:srgbClr val="000000"/>
                </a:solidFill>
                <a:latin typeface="Canva Sans Bold"/>
              </a:rPr>
              <a:t>The price analysis for 52 weeks have been plotted which </a:t>
            </a:r>
            <a:r>
              <a:rPr lang="en-US" sz="3760" dirty="0" err="1">
                <a:solidFill>
                  <a:srgbClr val="000000"/>
                </a:solidFill>
                <a:latin typeface="Canva Sans Bold"/>
              </a:rPr>
              <a:t>inturn</a:t>
            </a:r>
            <a:r>
              <a:rPr lang="en-US" sz="3760" dirty="0">
                <a:solidFill>
                  <a:srgbClr val="000000"/>
                </a:solidFill>
                <a:latin typeface="Canva Sans Bold"/>
              </a:rPr>
              <a:t> can assist in future prediction of ETF values.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241664" y="169745"/>
            <a:ext cx="11746651" cy="9947510"/>
          </a:xfrm>
          <a:prstGeom prst="rect">
            <a:avLst/>
          </a:prstGeom>
        </p:spPr>
      </p:pic>
      <p:sp>
        <p:nvSpPr>
          <p:cNvPr id="3" name="TextBox 3"/>
          <p:cNvSpPr txBox="1"/>
          <p:nvPr/>
        </p:nvSpPr>
        <p:spPr>
          <a:xfrm>
            <a:off x="0" y="169745"/>
            <a:ext cx="6553200" cy="8822800"/>
          </a:xfrm>
          <a:prstGeom prst="rect">
            <a:avLst/>
          </a:prstGeom>
        </p:spPr>
        <p:txBody>
          <a:bodyPr wrap="square" lIns="0" tIns="0" rIns="0" bIns="0" rtlCol="0" anchor="t">
            <a:spAutoFit/>
          </a:bodyPr>
          <a:lstStyle/>
          <a:p>
            <a:pPr algn="ctr">
              <a:lnSpc>
                <a:spcPts val="7722"/>
              </a:lnSpc>
            </a:pPr>
            <a:r>
              <a:rPr lang="en-US" sz="5516" dirty="0">
                <a:solidFill>
                  <a:srgbClr val="000000"/>
                </a:solidFill>
                <a:latin typeface="Canva Sans Bold"/>
              </a:rPr>
              <a:t>Heatmap helped in the differentiation process.</a:t>
            </a:r>
          </a:p>
          <a:p>
            <a:pPr algn="ctr">
              <a:lnSpc>
                <a:spcPts val="7722"/>
              </a:lnSpc>
            </a:pPr>
            <a:r>
              <a:rPr lang="en-US" sz="5516" dirty="0">
                <a:solidFill>
                  <a:srgbClr val="000000"/>
                </a:solidFill>
                <a:latin typeface="Canva Sans Bold"/>
              </a:rPr>
              <a:t>Through heatmap, we could pick the appropriate attribute for our machine learning algorithm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E6531A-0776-43BA-A852-5FB5C7753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4127" y="800100"/>
            <a:ext cx="13619748" cy="7615989"/>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8C5273F-2B84-46BF-A94F-1A20E13B3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6907" y="1144804"/>
            <a:ext cx="12934188" cy="692658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946BB0A-4FA3-E4E5-EF94-015C919FD9F1}"/>
              </a:ext>
            </a:extLst>
          </p:cNvPr>
          <p:cNvPicPr>
            <a:picLocks noChangeAspect="1"/>
          </p:cNvPicPr>
          <p:nvPr/>
        </p:nvPicPr>
        <p:blipFill>
          <a:blip r:embed="rId2"/>
          <a:stretch>
            <a:fillRect/>
          </a:stretch>
        </p:blipFill>
        <p:spPr>
          <a:xfrm>
            <a:off x="5959998" y="1788494"/>
            <a:ext cx="6776845" cy="5639199"/>
          </a:xfrm>
          <a:prstGeom prst="rect">
            <a:avLst/>
          </a:prstGeom>
        </p:spPr>
      </p:pic>
      <p:sp>
        <p:nvSpPr>
          <p:cNvPr id="4" name="TextBox 3">
            <a:extLst>
              <a:ext uri="{FF2B5EF4-FFF2-40B4-BE49-F238E27FC236}">
                <a16:creationId xmlns:a16="http://schemas.microsoft.com/office/drawing/2014/main" id="{40363C95-114B-8073-EE01-13582EE25D90}"/>
              </a:ext>
            </a:extLst>
          </p:cNvPr>
          <p:cNvSpPr txBox="1"/>
          <p:nvPr/>
        </p:nvSpPr>
        <p:spPr>
          <a:xfrm>
            <a:off x="3085747" y="1603828"/>
            <a:ext cx="2702862" cy="523220"/>
          </a:xfrm>
          <a:prstGeom prst="rect">
            <a:avLst/>
          </a:prstGeom>
          <a:noFill/>
        </p:spPr>
        <p:txBody>
          <a:bodyPr wrap="square" rtlCol="0">
            <a:spAutoFit/>
          </a:bodyPr>
          <a:lstStyle/>
          <a:p>
            <a:r>
              <a:rPr lang="en-US" sz="2800" dirty="0">
                <a:latin typeface="TT Interphases Bold" panose="020B0604020202020204" charset="0"/>
              </a:rPr>
              <a:t>Test train Split</a:t>
            </a:r>
          </a:p>
        </p:txBody>
      </p:sp>
    </p:spTree>
    <p:extLst>
      <p:ext uri="{BB962C8B-B14F-4D97-AF65-F5344CB8AC3E}">
        <p14:creationId xmlns:p14="http://schemas.microsoft.com/office/powerpoint/2010/main" val="25515283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6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243913">
            <a:off x="-2770474" y="7366384"/>
            <a:ext cx="13558515" cy="4905717"/>
          </a:xfrm>
          <a:prstGeom prst="rect">
            <a:avLst/>
          </a:prstGeom>
        </p:spPr>
      </p:pic>
      <p:grpSp>
        <p:nvGrpSpPr>
          <p:cNvPr id="4" name="Group 4"/>
          <p:cNvGrpSpPr/>
          <p:nvPr/>
        </p:nvGrpSpPr>
        <p:grpSpPr>
          <a:xfrm>
            <a:off x="299898" y="800410"/>
            <a:ext cx="12038973" cy="9343186"/>
            <a:chOff x="0" y="0"/>
            <a:chExt cx="16051964" cy="12457581"/>
          </a:xfrm>
        </p:grpSpPr>
        <p:sp>
          <p:nvSpPr>
            <p:cNvPr id="5" name="TextBox 5"/>
            <p:cNvSpPr txBox="1"/>
            <p:nvPr/>
          </p:nvSpPr>
          <p:spPr>
            <a:xfrm>
              <a:off x="0" y="0"/>
              <a:ext cx="16051964" cy="1059235"/>
            </a:xfrm>
            <a:prstGeom prst="rect">
              <a:avLst/>
            </a:prstGeom>
          </p:spPr>
          <p:txBody>
            <a:bodyPr lIns="0" tIns="0" rIns="0" bIns="0" rtlCol="0" anchor="t">
              <a:spAutoFit/>
            </a:bodyPr>
            <a:lstStyle/>
            <a:p>
              <a:pPr>
                <a:lnSpc>
                  <a:spcPts val="6255"/>
                </a:lnSpc>
              </a:pPr>
              <a:r>
                <a:rPr lang="en-US" sz="5212">
                  <a:solidFill>
                    <a:srgbClr val="F8F8F8"/>
                  </a:solidFill>
                  <a:latin typeface="Be Vietnam Bold"/>
                </a:rPr>
                <a:t>Random Forest</a:t>
              </a:r>
            </a:p>
          </p:txBody>
        </p:sp>
        <p:sp>
          <p:nvSpPr>
            <p:cNvPr id="6" name="TextBox 6"/>
            <p:cNvSpPr txBox="1"/>
            <p:nvPr/>
          </p:nvSpPr>
          <p:spPr>
            <a:xfrm>
              <a:off x="0" y="1335939"/>
              <a:ext cx="12630127" cy="11121642"/>
            </a:xfrm>
            <a:prstGeom prst="rect">
              <a:avLst/>
            </a:prstGeom>
          </p:spPr>
          <p:txBody>
            <a:bodyPr lIns="0" tIns="0" rIns="0" bIns="0" rtlCol="0" anchor="t">
              <a:spAutoFit/>
            </a:bodyPr>
            <a:lstStyle/>
            <a:p>
              <a:pPr>
                <a:lnSpc>
                  <a:spcPts val="4199"/>
                </a:lnSpc>
              </a:pPr>
              <a:r>
                <a:rPr lang="en-US" sz="2999">
                  <a:solidFill>
                    <a:srgbClr val="F8F8F8"/>
                  </a:solidFill>
                  <a:latin typeface="TT Interphases Bold"/>
                </a:rPr>
                <a:t>R</a:t>
              </a:r>
              <a:r>
                <a:rPr lang="en-US" sz="2999" u="none">
                  <a:solidFill>
                    <a:srgbClr val="F8F8F8"/>
                  </a:solidFill>
                  <a:latin typeface="TT Interphases Bold"/>
                </a:rPr>
                <a:t>andom forest generates accurate predictions that are simple to understand. </a:t>
              </a:r>
            </a:p>
            <a:p>
              <a:pPr>
                <a:lnSpc>
                  <a:spcPts val="4199"/>
                </a:lnSpc>
              </a:pPr>
              <a:r>
                <a:rPr lang="en-US" sz="2999" u="none">
                  <a:solidFill>
                    <a:srgbClr val="F8F8F8"/>
                  </a:solidFill>
                  <a:latin typeface="TT Interphases Bold"/>
                </a:rPr>
                <a:t>It is capable of effectively handling huge datasets. </a:t>
              </a:r>
            </a:p>
            <a:p>
              <a:pPr>
                <a:lnSpc>
                  <a:spcPts val="4199"/>
                </a:lnSpc>
              </a:pPr>
              <a:r>
                <a:rPr lang="en-US" sz="2999" u="none">
                  <a:solidFill>
                    <a:srgbClr val="F8F8F8"/>
                  </a:solidFill>
                  <a:latin typeface="TT Interphases Bold"/>
                </a:rPr>
                <a:t>The random forest method outperforms the decision tree algorithm in terms of prediction accuracy. </a:t>
              </a:r>
            </a:p>
            <a:p>
              <a:pPr>
                <a:lnSpc>
                  <a:spcPts val="4199"/>
                </a:lnSpc>
              </a:pPr>
              <a:r>
                <a:rPr lang="en-US" sz="2999" u="none">
                  <a:solidFill>
                    <a:srgbClr val="F8F8F8"/>
                  </a:solidFill>
                  <a:latin typeface="TT Interphases Bold"/>
                </a:rPr>
                <a:t>Random Forest works by first understanding decision trees and then applying them to random forests. </a:t>
              </a:r>
            </a:p>
            <a:p>
              <a:pPr>
                <a:lnSpc>
                  <a:spcPts val="4199"/>
                </a:lnSpc>
              </a:pPr>
              <a:r>
                <a:rPr lang="en-US" sz="2999" u="none">
                  <a:solidFill>
                    <a:srgbClr val="F8F8F8"/>
                  </a:solidFill>
                  <a:latin typeface="TT Interphases Bold"/>
                </a:rPr>
                <a:t>Random forest classification uses an ensemble methodology to achieve the desired result. </a:t>
              </a:r>
            </a:p>
            <a:p>
              <a:pPr>
                <a:lnSpc>
                  <a:spcPts val="4199"/>
                </a:lnSpc>
              </a:pPr>
              <a:r>
                <a:rPr lang="en-US" sz="2999" u="none">
                  <a:solidFill>
                    <a:srgbClr val="F8F8F8"/>
                  </a:solidFill>
                  <a:latin typeface="TT Interphases Bold"/>
                </a:rPr>
                <a:t>The training data is fed into several decision trees for training. </a:t>
              </a:r>
            </a:p>
            <a:p>
              <a:pPr>
                <a:lnSpc>
                  <a:spcPts val="4199"/>
                </a:lnSpc>
              </a:pPr>
              <a:r>
                <a:rPr lang="en-US" sz="2999" u="none">
                  <a:solidFill>
                    <a:srgbClr val="F8F8F8"/>
                  </a:solidFill>
                  <a:latin typeface="TT Interphases Bold"/>
                </a:rPr>
                <a:t>This dataset contains observations and features that will be chosen at random during node splitting.</a:t>
              </a:r>
            </a:p>
            <a:p>
              <a:pPr algn="l">
                <a:lnSpc>
                  <a:spcPts val="2919"/>
                </a:lnSpc>
              </a:pPr>
              <a:endParaRPr lang="en-US" sz="2999" u="none">
                <a:solidFill>
                  <a:srgbClr val="F8F8F8"/>
                </a:solidFill>
                <a:latin typeface="TT Interphases Bold"/>
              </a:endParaRPr>
            </a:p>
          </p:txBody>
        </p:sp>
      </p:grpSp>
      <p:pic>
        <p:nvPicPr>
          <p:cNvPr id="7" name="Picture 7"/>
          <p:cNvPicPr>
            <a:picLocks noChangeAspect="1"/>
          </p:cNvPicPr>
          <p:nvPr/>
        </p:nvPicPr>
        <p:blipFill>
          <a:blip r:embed="rId5"/>
          <a:srcRect/>
          <a:stretch>
            <a:fillRect/>
          </a:stretch>
        </p:blipFill>
        <p:spPr>
          <a:xfrm>
            <a:off x="9771932" y="1028700"/>
            <a:ext cx="8122138" cy="610762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6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243913">
            <a:off x="-2770474" y="7366384"/>
            <a:ext cx="13558515" cy="4905717"/>
          </a:xfrm>
          <a:prstGeom prst="rect">
            <a:avLst/>
          </a:prstGeom>
        </p:spPr>
      </p:pic>
      <p:pic>
        <p:nvPicPr>
          <p:cNvPr id="4" name="Picture 4"/>
          <p:cNvPicPr>
            <a:picLocks noChangeAspect="1"/>
          </p:cNvPicPr>
          <p:nvPr/>
        </p:nvPicPr>
        <p:blipFill>
          <a:blip r:embed="rId5"/>
          <a:srcRect r="1259"/>
          <a:stretch>
            <a:fillRect/>
          </a:stretch>
        </p:blipFill>
        <p:spPr>
          <a:xfrm>
            <a:off x="1028700" y="472705"/>
            <a:ext cx="7502789" cy="9346538"/>
          </a:xfrm>
          <a:prstGeom prst="rect">
            <a:avLst/>
          </a:prstGeom>
        </p:spPr>
      </p:pic>
      <p:grpSp>
        <p:nvGrpSpPr>
          <p:cNvPr id="5" name="Group 5"/>
          <p:cNvGrpSpPr/>
          <p:nvPr/>
        </p:nvGrpSpPr>
        <p:grpSpPr>
          <a:xfrm>
            <a:off x="8904765" y="178400"/>
            <a:ext cx="11572421" cy="10554339"/>
            <a:chOff x="0" y="0"/>
            <a:chExt cx="15429895" cy="14072451"/>
          </a:xfrm>
        </p:grpSpPr>
        <p:sp>
          <p:nvSpPr>
            <p:cNvPr id="6" name="TextBox 6"/>
            <p:cNvSpPr txBox="1"/>
            <p:nvPr/>
          </p:nvSpPr>
          <p:spPr>
            <a:xfrm>
              <a:off x="0" y="0"/>
              <a:ext cx="15429895" cy="722558"/>
            </a:xfrm>
            <a:prstGeom prst="rect">
              <a:avLst/>
            </a:prstGeom>
          </p:spPr>
          <p:txBody>
            <a:bodyPr lIns="0" tIns="0" rIns="0" bIns="0" rtlCol="0" anchor="t">
              <a:spAutoFit/>
            </a:bodyPr>
            <a:lstStyle/>
            <a:p>
              <a:pPr>
                <a:lnSpc>
                  <a:spcPts val="4289"/>
                </a:lnSpc>
              </a:pPr>
              <a:r>
                <a:rPr lang="en-US" sz="3574">
                  <a:solidFill>
                    <a:srgbClr val="F8F8F8"/>
                  </a:solidFill>
                  <a:latin typeface="Be Vietnam Bold"/>
                </a:rPr>
                <a:t>Xg-Boost</a:t>
              </a:r>
            </a:p>
          </p:txBody>
        </p:sp>
        <p:sp>
          <p:nvSpPr>
            <p:cNvPr id="7" name="TextBox 7"/>
            <p:cNvSpPr txBox="1"/>
            <p:nvPr/>
          </p:nvSpPr>
          <p:spPr>
            <a:xfrm>
              <a:off x="0" y="903868"/>
              <a:ext cx="12140666" cy="13168584"/>
            </a:xfrm>
            <a:prstGeom prst="rect">
              <a:avLst/>
            </a:prstGeom>
          </p:spPr>
          <p:txBody>
            <a:bodyPr lIns="0" tIns="0" rIns="0" bIns="0" rtlCol="0" anchor="t">
              <a:spAutoFit/>
            </a:bodyPr>
            <a:lstStyle/>
            <a:p>
              <a:pPr>
                <a:lnSpc>
                  <a:spcPts val="3947"/>
                </a:lnSpc>
              </a:pPr>
              <a:r>
                <a:rPr lang="en-US" sz="2819" dirty="0">
                  <a:solidFill>
                    <a:srgbClr val="F8F8F8"/>
                  </a:solidFill>
                  <a:latin typeface="TT Interphases Bold"/>
                </a:rPr>
                <a:t>The code first imports </a:t>
              </a:r>
              <a:r>
                <a:rPr lang="en-US" sz="2819" dirty="0" err="1">
                  <a:solidFill>
                    <a:srgbClr val="F8F8F8"/>
                  </a:solidFill>
                  <a:latin typeface="TT Interphases Bold"/>
                </a:rPr>
                <a:t>xgboost</a:t>
              </a:r>
              <a:r>
                <a:rPr lang="en-US" sz="2819" dirty="0">
                  <a:solidFill>
                    <a:srgbClr val="F8F8F8"/>
                  </a:solidFill>
                  <a:latin typeface="TT Interphases Bold"/>
                </a:rPr>
                <a:t> and some necessary scikit-learn modules, then it converts the training and test data into the </a:t>
              </a:r>
              <a:r>
                <a:rPr lang="en-US" sz="2819" dirty="0" err="1">
                  <a:solidFill>
                    <a:srgbClr val="F8F8F8"/>
                  </a:solidFill>
                  <a:latin typeface="TT Interphases Bold"/>
                </a:rPr>
                <a:t>XGBoost</a:t>
              </a:r>
              <a:r>
                <a:rPr lang="en-US" sz="2819" dirty="0">
                  <a:solidFill>
                    <a:srgbClr val="F8F8F8"/>
                  </a:solidFill>
                  <a:latin typeface="TT Interphases Bold"/>
                </a:rPr>
                <a:t> </a:t>
              </a:r>
              <a:r>
                <a:rPr lang="en-US" sz="2819" dirty="0" err="1">
                  <a:solidFill>
                    <a:srgbClr val="F8F8F8"/>
                  </a:solidFill>
                  <a:latin typeface="TT Interphases Bold"/>
                </a:rPr>
                <a:t>DMatrix</a:t>
              </a:r>
              <a:r>
                <a:rPr lang="en-US" sz="2819" dirty="0">
                  <a:solidFill>
                    <a:srgbClr val="F8F8F8"/>
                  </a:solidFill>
                  <a:latin typeface="TT Interphases Bold"/>
                </a:rPr>
                <a:t> format. After that, it sets the </a:t>
              </a:r>
              <a:r>
                <a:rPr lang="en-US" sz="2819" dirty="0" err="1">
                  <a:solidFill>
                    <a:srgbClr val="F8F8F8"/>
                  </a:solidFill>
                  <a:latin typeface="TT Interphases Bold"/>
                </a:rPr>
                <a:t>XGBoost</a:t>
              </a:r>
              <a:r>
                <a:rPr lang="en-US" sz="2819" dirty="0">
                  <a:solidFill>
                    <a:srgbClr val="F8F8F8"/>
                  </a:solidFill>
                  <a:latin typeface="TT Interphases Bold"/>
                </a:rPr>
                <a:t> parameters and trains the model with the </a:t>
              </a:r>
              <a:r>
                <a:rPr lang="en-US" sz="2819" dirty="0" err="1">
                  <a:solidFill>
                    <a:srgbClr val="F8F8F8"/>
                  </a:solidFill>
                  <a:latin typeface="TT Interphases Bold"/>
                </a:rPr>
                <a:t>train_data</a:t>
              </a:r>
              <a:r>
                <a:rPr lang="en-US" sz="2819" dirty="0">
                  <a:solidFill>
                    <a:srgbClr val="F8F8F8"/>
                  </a:solidFill>
                  <a:latin typeface="TT Interphases Bold"/>
                </a:rPr>
                <a:t> and the parameters.</a:t>
              </a:r>
            </a:p>
            <a:p>
              <a:pPr>
                <a:lnSpc>
                  <a:spcPts val="3947"/>
                </a:lnSpc>
              </a:pPr>
              <a:endParaRPr lang="en-US" sz="2819" dirty="0">
                <a:solidFill>
                  <a:srgbClr val="F8F8F8"/>
                </a:solidFill>
                <a:latin typeface="TT Interphases Bold"/>
              </a:endParaRPr>
            </a:p>
            <a:p>
              <a:pPr>
                <a:lnSpc>
                  <a:spcPts val="3947"/>
                </a:lnSpc>
              </a:pPr>
              <a:r>
                <a:rPr lang="en-US" sz="2819" dirty="0">
                  <a:solidFill>
                    <a:srgbClr val="F8F8F8"/>
                  </a:solidFill>
                  <a:latin typeface="TT Interphases Bold"/>
                </a:rPr>
                <a:t>Once the model is trained, the code predicts the test data and selects the last row of the data to predict its value. Finally, it calculates the Root Mean Squared Error (RMSE) and Mean Squared Error (MSE) of the model's predictions.</a:t>
              </a:r>
            </a:p>
            <a:p>
              <a:pPr>
                <a:lnSpc>
                  <a:spcPts val="3947"/>
                </a:lnSpc>
              </a:pPr>
              <a:endParaRPr lang="en-US" sz="2819" dirty="0">
                <a:solidFill>
                  <a:srgbClr val="F8F8F8"/>
                </a:solidFill>
                <a:latin typeface="TT Interphases Bold"/>
              </a:endParaRPr>
            </a:p>
            <a:p>
              <a:pPr>
                <a:lnSpc>
                  <a:spcPts val="3947"/>
                </a:lnSpc>
              </a:pPr>
              <a:r>
                <a:rPr lang="en-US" sz="2819" dirty="0" err="1">
                  <a:solidFill>
                    <a:srgbClr val="F8F8F8"/>
                  </a:solidFill>
                  <a:latin typeface="TT Interphases Bold"/>
                </a:rPr>
                <a:t>XGBoost</a:t>
              </a:r>
              <a:r>
                <a:rPr lang="en-US" sz="2819" dirty="0">
                  <a:solidFill>
                    <a:srgbClr val="F8F8F8"/>
                  </a:solidFill>
                  <a:latin typeface="TT Interphases Bold"/>
                </a:rPr>
                <a:t> is a popular gradient-boosting library that is widely used in various domains, including finance, healthcare, and natural language processing. It has several advantages over other gradient-boosting libraries, such as the ability to handle missing values and regularization techniques to prevent overfitting.</a:t>
              </a:r>
            </a:p>
            <a:p>
              <a:pPr>
                <a:lnSpc>
                  <a:spcPts val="2880"/>
                </a:lnSpc>
              </a:pPr>
              <a:endParaRPr lang="en-US" sz="2819" dirty="0">
                <a:solidFill>
                  <a:srgbClr val="F8F8F8"/>
                </a:solidFill>
                <a:latin typeface="TT Interphases Bold"/>
              </a:endParaRPr>
            </a:p>
            <a:p>
              <a:pPr>
                <a:lnSpc>
                  <a:spcPts val="2880"/>
                </a:lnSpc>
              </a:pPr>
              <a:endParaRPr lang="en-US" sz="2819" dirty="0">
                <a:solidFill>
                  <a:srgbClr val="F8F8F8"/>
                </a:solidFill>
                <a:latin typeface="TT Interphases Bold"/>
              </a:endParaRPr>
            </a:p>
            <a:p>
              <a:pPr algn="l">
                <a:lnSpc>
                  <a:spcPts val="2001"/>
                </a:lnSpc>
              </a:pPr>
              <a:endParaRPr lang="en-US" sz="2819" dirty="0">
                <a:solidFill>
                  <a:srgbClr val="F8F8F8"/>
                </a:solidFill>
                <a:latin typeface="TT Interphases Bold"/>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6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243913">
            <a:off x="-2770474" y="7366384"/>
            <a:ext cx="13558515" cy="4905717"/>
          </a:xfrm>
          <a:prstGeom prst="rect">
            <a:avLst/>
          </a:prstGeom>
        </p:spPr>
      </p:pic>
      <p:grpSp>
        <p:nvGrpSpPr>
          <p:cNvPr id="4" name="Group 4"/>
          <p:cNvGrpSpPr/>
          <p:nvPr/>
        </p:nvGrpSpPr>
        <p:grpSpPr>
          <a:xfrm>
            <a:off x="265951" y="0"/>
            <a:ext cx="11718403" cy="11240853"/>
            <a:chOff x="0" y="0"/>
            <a:chExt cx="15624537" cy="14987803"/>
          </a:xfrm>
        </p:grpSpPr>
        <p:sp>
          <p:nvSpPr>
            <p:cNvPr id="5" name="TextBox 5"/>
            <p:cNvSpPr txBox="1"/>
            <p:nvPr/>
          </p:nvSpPr>
          <p:spPr>
            <a:xfrm>
              <a:off x="0" y="0"/>
              <a:ext cx="15624537" cy="754940"/>
            </a:xfrm>
            <a:prstGeom prst="rect">
              <a:avLst/>
            </a:prstGeom>
          </p:spPr>
          <p:txBody>
            <a:bodyPr lIns="0" tIns="0" rIns="0" bIns="0" rtlCol="0" anchor="t">
              <a:spAutoFit/>
            </a:bodyPr>
            <a:lstStyle/>
            <a:p>
              <a:pPr>
                <a:lnSpc>
                  <a:spcPts val="4521"/>
                </a:lnSpc>
              </a:pPr>
              <a:r>
                <a:rPr lang="en-US" sz="3768">
                  <a:solidFill>
                    <a:srgbClr val="F8F8F8"/>
                  </a:solidFill>
                  <a:latin typeface="Be Vietnam Bold"/>
                </a:rPr>
                <a:t>Gradient Boosting Regressor</a:t>
              </a:r>
            </a:p>
          </p:txBody>
        </p:sp>
        <p:sp>
          <p:nvSpPr>
            <p:cNvPr id="6" name="TextBox 6"/>
            <p:cNvSpPr txBox="1"/>
            <p:nvPr/>
          </p:nvSpPr>
          <p:spPr>
            <a:xfrm>
              <a:off x="0" y="939106"/>
              <a:ext cx="12293815" cy="14048698"/>
            </a:xfrm>
            <a:prstGeom prst="rect">
              <a:avLst/>
            </a:prstGeom>
          </p:spPr>
          <p:txBody>
            <a:bodyPr lIns="0" tIns="0" rIns="0" bIns="0" rtlCol="0" anchor="t">
              <a:spAutoFit/>
            </a:bodyPr>
            <a:lstStyle/>
            <a:p>
              <a:pPr>
                <a:lnSpc>
                  <a:spcPts val="4161"/>
                </a:lnSpc>
              </a:pPr>
              <a:r>
                <a:rPr lang="en-US" sz="2972">
                  <a:solidFill>
                    <a:srgbClr val="F8F8F8"/>
                  </a:solidFill>
                  <a:latin typeface="TT Interphases Bold"/>
                </a:rPr>
                <a:t>  The code starts by importing the GradientBoostingRegressor from scikit-learn's ensemble module and instantiating a new model. </a:t>
              </a:r>
            </a:p>
            <a:p>
              <a:pPr>
                <a:lnSpc>
                  <a:spcPts val="4161"/>
                </a:lnSpc>
              </a:pPr>
              <a:r>
                <a:rPr lang="en-US" sz="2972">
                  <a:solidFill>
                    <a:srgbClr val="F8F8F8"/>
                  </a:solidFill>
                  <a:latin typeface="TT Interphases Bold"/>
                </a:rPr>
                <a:t>  Then it fits the model on the training data and predicts the test data. </a:t>
              </a:r>
            </a:p>
            <a:p>
              <a:pPr>
                <a:lnSpc>
                  <a:spcPts val="4161"/>
                </a:lnSpc>
              </a:pPr>
              <a:r>
                <a:rPr lang="en-US" sz="2972">
                  <a:solidFill>
                    <a:srgbClr val="F8F8F8"/>
                  </a:solidFill>
                  <a:latin typeface="TT Interphases Bold"/>
                </a:rPr>
                <a:t>  After that, it selects the last row of the data and predicts its value using the trained model. Finally, it calculates the Root Mean Squared Error (RMSE) and the Mean Squared Error (MSE) of the model's predictions.</a:t>
              </a:r>
            </a:p>
            <a:p>
              <a:pPr>
                <a:lnSpc>
                  <a:spcPts val="4161"/>
                </a:lnSpc>
              </a:pPr>
              <a:r>
                <a:rPr lang="en-US" sz="2972">
                  <a:solidFill>
                    <a:srgbClr val="F8F8F8"/>
                  </a:solidFill>
                  <a:latin typeface="TT Interphases Bold"/>
                </a:rPr>
                <a:t>  The RMSE measures the average distance between the predicted values and the actual values, while the MSE measures the average of the squared differences between the predicted and actual values. </a:t>
              </a:r>
            </a:p>
            <a:p>
              <a:pPr>
                <a:lnSpc>
                  <a:spcPts val="4161"/>
                </a:lnSpc>
              </a:pPr>
              <a:r>
                <a:rPr lang="en-US" sz="2972">
                  <a:solidFill>
                    <a:srgbClr val="F8F8F8"/>
                  </a:solidFill>
                  <a:latin typeface="TT Interphases Bold"/>
                </a:rPr>
                <a:t>  A lower RMSE or MSE indicates that the model is more accurate.</a:t>
              </a:r>
            </a:p>
            <a:p>
              <a:pPr>
                <a:lnSpc>
                  <a:spcPts val="4161"/>
                </a:lnSpc>
              </a:pPr>
              <a:endParaRPr lang="en-US" sz="2972">
                <a:solidFill>
                  <a:srgbClr val="F8F8F8"/>
                </a:solidFill>
                <a:latin typeface="TT Interphases Bold"/>
              </a:endParaRPr>
            </a:p>
            <a:p>
              <a:pPr>
                <a:lnSpc>
                  <a:spcPts val="4161"/>
                </a:lnSpc>
              </a:pPr>
              <a:endParaRPr lang="en-US" sz="2972">
                <a:solidFill>
                  <a:srgbClr val="F8F8F8"/>
                </a:solidFill>
                <a:latin typeface="TT Interphases Bold"/>
              </a:endParaRPr>
            </a:p>
            <a:p>
              <a:pPr algn="l">
                <a:lnSpc>
                  <a:spcPts val="4161"/>
                </a:lnSpc>
              </a:pPr>
              <a:endParaRPr lang="en-US" sz="2972">
                <a:solidFill>
                  <a:srgbClr val="F8F8F8"/>
                </a:solidFill>
                <a:latin typeface="TT Interphases Bold"/>
              </a:endParaRPr>
            </a:p>
          </p:txBody>
        </p:sp>
      </p:grpSp>
      <p:pic>
        <p:nvPicPr>
          <p:cNvPr id="7" name="Picture 7"/>
          <p:cNvPicPr>
            <a:picLocks noChangeAspect="1"/>
          </p:cNvPicPr>
          <p:nvPr/>
        </p:nvPicPr>
        <p:blipFill>
          <a:blip r:embed="rId5"/>
          <a:srcRect/>
          <a:stretch>
            <a:fillRect/>
          </a:stretch>
        </p:blipFill>
        <p:spPr>
          <a:xfrm>
            <a:off x="9691016" y="1028700"/>
            <a:ext cx="8427510" cy="6075647"/>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1003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926" r="11115" b="534"/>
          <a:stretch>
            <a:fillRect/>
          </a:stretch>
        </p:blipFill>
        <p:spPr>
          <a:xfrm>
            <a:off x="1173105" y="4071939"/>
            <a:ext cx="16086195" cy="6012472"/>
          </a:xfrm>
          <a:prstGeom prst="rect">
            <a:avLst/>
          </a:prstGeom>
        </p:spPr>
      </p:pic>
      <p:sp>
        <p:nvSpPr>
          <p:cNvPr id="3" name="TextBox 3"/>
          <p:cNvSpPr txBox="1"/>
          <p:nvPr/>
        </p:nvSpPr>
        <p:spPr>
          <a:xfrm>
            <a:off x="578154" y="476250"/>
            <a:ext cx="3679717" cy="897368"/>
          </a:xfrm>
          <a:prstGeom prst="rect">
            <a:avLst/>
          </a:prstGeom>
        </p:spPr>
        <p:txBody>
          <a:bodyPr lIns="0" tIns="0" rIns="0" bIns="0" rtlCol="0" anchor="t">
            <a:spAutoFit/>
          </a:bodyPr>
          <a:lstStyle/>
          <a:p>
            <a:pPr algn="ctr">
              <a:lnSpc>
                <a:spcPts val="7368"/>
              </a:lnSpc>
              <a:spcBef>
                <a:spcPct val="0"/>
              </a:spcBef>
            </a:pPr>
            <a:r>
              <a:rPr lang="en-US" sz="5263">
                <a:solidFill>
                  <a:srgbClr val="F8F8F8"/>
                </a:solidFill>
                <a:latin typeface="TT Interphases Bold"/>
              </a:rPr>
              <a:t>Conclusion:</a:t>
            </a:r>
          </a:p>
        </p:txBody>
      </p:sp>
      <p:sp>
        <p:nvSpPr>
          <p:cNvPr id="4" name="TextBox 4"/>
          <p:cNvSpPr txBox="1"/>
          <p:nvPr/>
        </p:nvSpPr>
        <p:spPr>
          <a:xfrm>
            <a:off x="287082" y="1445556"/>
            <a:ext cx="17642066" cy="3114676"/>
          </a:xfrm>
          <a:prstGeom prst="rect">
            <a:avLst/>
          </a:prstGeom>
        </p:spPr>
        <p:txBody>
          <a:bodyPr lIns="0" tIns="0" rIns="0" bIns="0" rtlCol="0" anchor="t">
            <a:spAutoFit/>
          </a:bodyPr>
          <a:lstStyle/>
          <a:p>
            <a:pPr algn="ctr">
              <a:lnSpc>
                <a:spcPts val="4199"/>
              </a:lnSpc>
            </a:pPr>
            <a:r>
              <a:rPr lang="en-US" sz="2999">
                <a:solidFill>
                  <a:srgbClr val="FFFFFF"/>
                </a:solidFill>
                <a:latin typeface="IBM Plex Sans Bold"/>
              </a:rPr>
              <a:t>Based on the results obtained from these models, we can conclude that all three algorithms were able to produce reasonably accurate predictions of ETF prices, as evidenced by their low mean squared error (MSE) and root mean squared error (RMSE) values. However, there were some differences in the performance of the three algorithms, with the Random Forest Regressor generally outperforming the other two models in terms of predictive accuracy.</a:t>
            </a:r>
          </a:p>
          <a:p>
            <a:pPr algn="ctr">
              <a:lnSpc>
                <a:spcPts val="4199"/>
              </a:lnSpc>
              <a:spcBef>
                <a:spcPct val="0"/>
              </a:spcBef>
            </a:pPr>
            <a:endParaRPr lang="en-US" sz="2999">
              <a:solidFill>
                <a:srgbClr val="FFFFFF"/>
              </a:solidFill>
              <a:latin typeface="IBM Plex Sans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493922" y="2128978"/>
            <a:ext cx="1004586" cy="1004586"/>
          </a:xfrm>
          <a:prstGeom prst="rect">
            <a:avLst/>
          </a:prstGeom>
        </p:spPr>
      </p:pic>
      <p:grpSp>
        <p:nvGrpSpPr>
          <p:cNvPr id="3" name="Group 3"/>
          <p:cNvGrpSpPr/>
          <p:nvPr/>
        </p:nvGrpSpPr>
        <p:grpSpPr>
          <a:xfrm>
            <a:off x="6597098" y="2232154"/>
            <a:ext cx="798234" cy="798234"/>
            <a:chOff x="0" y="0"/>
            <a:chExt cx="812800" cy="812800"/>
          </a:xfrm>
        </p:grpSpPr>
        <p:sp>
          <p:nvSpPr>
            <p:cNvPr id="4" name="Freeform 4"/>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8F8"/>
            </a:solidFill>
          </p:spPr>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3639"/>
                </a:lnSpc>
              </a:pPr>
              <a:r>
                <a:rPr lang="en-US" sz="2599">
                  <a:solidFill>
                    <a:srgbClr val="01003B"/>
                  </a:solidFill>
                  <a:latin typeface="IBM Plex Sans Bold"/>
                </a:rPr>
                <a:t>1</a:t>
              </a:r>
            </a:p>
          </p:txBody>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493922" y="4027692"/>
            <a:ext cx="1004586" cy="1004586"/>
          </a:xfrm>
          <a:prstGeom prst="rect">
            <a:avLst/>
          </a:prstGeom>
        </p:spPr>
      </p:pic>
      <p:grpSp>
        <p:nvGrpSpPr>
          <p:cNvPr id="7" name="Group 7"/>
          <p:cNvGrpSpPr/>
          <p:nvPr/>
        </p:nvGrpSpPr>
        <p:grpSpPr>
          <a:xfrm>
            <a:off x="6597098" y="4130868"/>
            <a:ext cx="798234" cy="798234"/>
            <a:chOff x="0" y="0"/>
            <a:chExt cx="812800" cy="812800"/>
          </a:xfrm>
        </p:grpSpPr>
        <p:sp>
          <p:nvSpPr>
            <p:cNvPr id="8" name="Freeform 8"/>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8F8"/>
            </a:solidFill>
          </p:spPr>
        </p:sp>
        <p:sp>
          <p:nvSpPr>
            <p:cNvPr id="9" name="TextBox 9"/>
            <p:cNvSpPr txBox="1"/>
            <p:nvPr/>
          </p:nvSpPr>
          <p:spPr>
            <a:xfrm>
              <a:off x="76200" y="28575"/>
              <a:ext cx="660400" cy="708025"/>
            </a:xfrm>
            <a:prstGeom prst="rect">
              <a:avLst/>
            </a:prstGeom>
          </p:spPr>
          <p:txBody>
            <a:bodyPr lIns="50800" tIns="50800" rIns="50800" bIns="50800" rtlCol="0" anchor="ctr"/>
            <a:lstStyle/>
            <a:p>
              <a:pPr algn="ctr">
                <a:lnSpc>
                  <a:spcPts val="3639"/>
                </a:lnSpc>
              </a:pPr>
              <a:r>
                <a:rPr lang="en-US" sz="2599">
                  <a:solidFill>
                    <a:srgbClr val="01003B"/>
                  </a:solidFill>
                  <a:latin typeface="IBM Plex Sans Bold"/>
                </a:rPr>
                <a:t>3</a:t>
              </a:r>
            </a:p>
          </p:txBody>
        </p:sp>
      </p:grpSp>
      <p:pic>
        <p:nvPicPr>
          <p:cNvPr id="10" name="Picture 10"/>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493922" y="5830512"/>
            <a:ext cx="1004586" cy="1004586"/>
          </a:xfrm>
          <a:prstGeom prst="rect">
            <a:avLst/>
          </a:prstGeom>
        </p:spPr>
      </p:pic>
      <p:grpSp>
        <p:nvGrpSpPr>
          <p:cNvPr id="11" name="Group 11"/>
          <p:cNvGrpSpPr/>
          <p:nvPr/>
        </p:nvGrpSpPr>
        <p:grpSpPr>
          <a:xfrm>
            <a:off x="6597098" y="5933688"/>
            <a:ext cx="798234" cy="798234"/>
            <a:chOff x="0" y="0"/>
            <a:chExt cx="812800" cy="812800"/>
          </a:xfrm>
        </p:grpSpPr>
        <p:sp>
          <p:nvSpPr>
            <p:cNvPr id="12" name="Freeform 12"/>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8F8"/>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3639"/>
                </a:lnSpc>
              </a:pPr>
              <a:r>
                <a:rPr lang="en-US" sz="2599">
                  <a:solidFill>
                    <a:srgbClr val="01003B"/>
                  </a:solidFill>
                  <a:latin typeface="IBM Plex Sans Bold"/>
                </a:rPr>
                <a:t>5</a:t>
              </a:r>
            </a:p>
          </p:txBody>
        </p:sp>
      </p:grpSp>
      <p:pic>
        <p:nvPicPr>
          <p:cNvPr id="14" name="Picture 1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493922" y="7839683"/>
            <a:ext cx="1004586" cy="1004586"/>
          </a:xfrm>
          <a:prstGeom prst="rect">
            <a:avLst/>
          </a:prstGeom>
        </p:spPr>
      </p:pic>
      <p:grpSp>
        <p:nvGrpSpPr>
          <p:cNvPr id="15" name="Group 15"/>
          <p:cNvGrpSpPr/>
          <p:nvPr/>
        </p:nvGrpSpPr>
        <p:grpSpPr>
          <a:xfrm>
            <a:off x="6597098" y="7942859"/>
            <a:ext cx="798234" cy="798234"/>
            <a:chOff x="0" y="0"/>
            <a:chExt cx="812800" cy="812800"/>
          </a:xfrm>
        </p:grpSpPr>
        <p:sp>
          <p:nvSpPr>
            <p:cNvPr id="16" name="Freeform 1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8F8"/>
            </a:solidFill>
          </p:spPr>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3639"/>
                </a:lnSpc>
              </a:pPr>
              <a:r>
                <a:rPr lang="en-US" sz="2599">
                  <a:solidFill>
                    <a:srgbClr val="01003B"/>
                  </a:solidFill>
                  <a:latin typeface="IBM Plex Sans Bold"/>
                </a:rPr>
                <a:t>7</a:t>
              </a:r>
            </a:p>
          </p:txBody>
        </p:sp>
      </p:grpSp>
      <p:pic>
        <p:nvPicPr>
          <p:cNvPr id="18" name="Picture 1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148074" y="3133564"/>
            <a:ext cx="1004586" cy="1004586"/>
          </a:xfrm>
          <a:prstGeom prst="rect">
            <a:avLst/>
          </a:prstGeom>
        </p:spPr>
      </p:pic>
      <p:grpSp>
        <p:nvGrpSpPr>
          <p:cNvPr id="19" name="Group 19"/>
          <p:cNvGrpSpPr/>
          <p:nvPr/>
        </p:nvGrpSpPr>
        <p:grpSpPr>
          <a:xfrm>
            <a:off x="12251249" y="3229458"/>
            <a:ext cx="798234" cy="798234"/>
            <a:chOff x="0" y="0"/>
            <a:chExt cx="812800" cy="812800"/>
          </a:xfrm>
        </p:grpSpPr>
        <p:sp>
          <p:nvSpPr>
            <p:cNvPr id="20" name="Freeform 20"/>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8F8"/>
            </a:solidFill>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3639"/>
                </a:lnSpc>
              </a:pPr>
              <a:r>
                <a:rPr lang="en-US" sz="2599">
                  <a:solidFill>
                    <a:srgbClr val="01003B"/>
                  </a:solidFill>
                  <a:latin typeface="IBM Plex Sans Bold"/>
                </a:rPr>
                <a:t>2</a:t>
              </a:r>
            </a:p>
          </p:txBody>
        </p:sp>
      </p:grpSp>
      <p:pic>
        <p:nvPicPr>
          <p:cNvPr id="22" name="Picture 2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044898" y="4929102"/>
            <a:ext cx="1004586" cy="1004586"/>
          </a:xfrm>
          <a:prstGeom prst="rect">
            <a:avLst/>
          </a:prstGeom>
        </p:spPr>
      </p:pic>
      <p:grpSp>
        <p:nvGrpSpPr>
          <p:cNvPr id="23" name="Group 23"/>
          <p:cNvGrpSpPr/>
          <p:nvPr/>
        </p:nvGrpSpPr>
        <p:grpSpPr>
          <a:xfrm>
            <a:off x="12148074" y="5032278"/>
            <a:ext cx="798234" cy="798234"/>
            <a:chOff x="0" y="0"/>
            <a:chExt cx="812800" cy="812800"/>
          </a:xfrm>
        </p:grpSpPr>
        <p:sp>
          <p:nvSpPr>
            <p:cNvPr id="24" name="Freeform 24"/>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8F8"/>
            </a:solidFill>
          </p:spPr>
        </p:sp>
        <p:sp>
          <p:nvSpPr>
            <p:cNvPr id="25" name="TextBox 25"/>
            <p:cNvSpPr txBox="1"/>
            <p:nvPr/>
          </p:nvSpPr>
          <p:spPr>
            <a:xfrm>
              <a:off x="76200" y="28575"/>
              <a:ext cx="660400" cy="708025"/>
            </a:xfrm>
            <a:prstGeom prst="rect">
              <a:avLst/>
            </a:prstGeom>
          </p:spPr>
          <p:txBody>
            <a:bodyPr lIns="50800" tIns="50800" rIns="50800" bIns="50800" rtlCol="0" anchor="ctr"/>
            <a:lstStyle/>
            <a:p>
              <a:pPr algn="ctr">
                <a:lnSpc>
                  <a:spcPts val="3639"/>
                </a:lnSpc>
              </a:pPr>
              <a:r>
                <a:rPr lang="en-US" sz="2599">
                  <a:solidFill>
                    <a:srgbClr val="01003B"/>
                  </a:solidFill>
                  <a:latin typeface="IBM Plex Sans Bold"/>
                </a:rPr>
                <a:t>4</a:t>
              </a:r>
            </a:p>
          </p:txBody>
        </p:sp>
      </p:grpSp>
      <p:pic>
        <p:nvPicPr>
          <p:cNvPr id="26" name="Picture 2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044898" y="6835098"/>
            <a:ext cx="1004586" cy="1004586"/>
          </a:xfrm>
          <a:prstGeom prst="rect">
            <a:avLst/>
          </a:prstGeom>
        </p:spPr>
      </p:pic>
      <p:grpSp>
        <p:nvGrpSpPr>
          <p:cNvPr id="27" name="Group 27"/>
          <p:cNvGrpSpPr/>
          <p:nvPr/>
        </p:nvGrpSpPr>
        <p:grpSpPr>
          <a:xfrm>
            <a:off x="12148074" y="6938273"/>
            <a:ext cx="798234" cy="798234"/>
            <a:chOff x="0" y="0"/>
            <a:chExt cx="812800" cy="812800"/>
          </a:xfrm>
        </p:grpSpPr>
        <p:sp>
          <p:nvSpPr>
            <p:cNvPr id="28" name="Freeform 28"/>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8F8F8"/>
            </a:solidFill>
          </p:spPr>
        </p:sp>
        <p:sp>
          <p:nvSpPr>
            <p:cNvPr id="29" name="TextBox 29"/>
            <p:cNvSpPr txBox="1"/>
            <p:nvPr/>
          </p:nvSpPr>
          <p:spPr>
            <a:xfrm>
              <a:off x="76200" y="28575"/>
              <a:ext cx="660400" cy="708025"/>
            </a:xfrm>
            <a:prstGeom prst="rect">
              <a:avLst/>
            </a:prstGeom>
          </p:spPr>
          <p:txBody>
            <a:bodyPr lIns="50800" tIns="50800" rIns="50800" bIns="50800" rtlCol="0" anchor="ctr"/>
            <a:lstStyle/>
            <a:p>
              <a:pPr algn="ctr">
                <a:lnSpc>
                  <a:spcPts val="3639"/>
                </a:lnSpc>
              </a:pPr>
              <a:r>
                <a:rPr lang="en-US" sz="2599">
                  <a:solidFill>
                    <a:srgbClr val="01003B"/>
                  </a:solidFill>
                  <a:latin typeface="IBM Plex Sans Bold"/>
                </a:rPr>
                <a:t>6</a:t>
              </a:r>
            </a:p>
          </p:txBody>
        </p:sp>
      </p:grpSp>
      <p:sp>
        <p:nvSpPr>
          <p:cNvPr id="30" name="TextBox 30"/>
          <p:cNvSpPr txBox="1"/>
          <p:nvPr/>
        </p:nvSpPr>
        <p:spPr>
          <a:xfrm>
            <a:off x="1028700" y="1028700"/>
            <a:ext cx="7014095" cy="1369579"/>
          </a:xfrm>
          <a:prstGeom prst="rect">
            <a:avLst/>
          </a:prstGeom>
        </p:spPr>
        <p:txBody>
          <a:bodyPr lIns="0" tIns="0" rIns="0" bIns="0" rtlCol="0" anchor="t">
            <a:spAutoFit/>
          </a:bodyPr>
          <a:lstStyle/>
          <a:p>
            <a:pPr>
              <a:lnSpc>
                <a:spcPts val="10784"/>
              </a:lnSpc>
            </a:pPr>
            <a:r>
              <a:rPr lang="en-US" sz="8987">
                <a:solidFill>
                  <a:srgbClr val="01003B"/>
                </a:solidFill>
                <a:latin typeface="Be Vietnam Bold"/>
              </a:rPr>
              <a:t>Agenda</a:t>
            </a:r>
          </a:p>
        </p:txBody>
      </p:sp>
      <p:sp>
        <p:nvSpPr>
          <p:cNvPr id="31" name="TextBox 31"/>
          <p:cNvSpPr txBox="1"/>
          <p:nvPr/>
        </p:nvSpPr>
        <p:spPr>
          <a:xfrm>
            <a:off x="8042795" y="2345521"/>
            <a:ext cx="2916547" cy="514350"/>
          </a:xfrm>
          <a:prstGeom prst="rect">
            <a:avLst/>
          </a:prstGeom>
        </p:spPr>
        <p:txBody>
          <a:bodyPr lIns="0" tIns="0" rIns="0" bIns="0" rtlCol="0" anchor="t">
            <a:spAutoFit/>
          </a:bodyPr>
          <a:lstStyle/>
          <a:p>
            <a:pPr>
              <a:lnSpc>
                <a:spcPts val="4200"/>
              </a:lnSpc>
            </a:pPr>
            <a:r>
              <a:rPr lang="en-US" sz="3000" u="sng">
                <a:solidFill>
                  <a:srgbClr val="01003B"/>
                </a:solidFill>
                <a:latin typeface="IBM Plex Sans Bold"/>
              </a:rPr>
              <a:t>Description</a:t>
            </a:r>
          </a:p>
        </p:txBody>
      </p:sp>
      <p:sp>
        <p:nvSpPr>
          <p:cNvPr id="32" name="TextBox 32"/>
          <p:cNvSpPr txBox="1"/>
          <p:nvPr/>
        </p:nvSpPr>
        <p:spPr>
          <a:xfrm>
            <a:off x="8042795" y="4258522"/>
            <a:ext cx="3562353" cy="495300"/>
          </a:xfrm>
          <a:prstGeom prst="rect">
            <a:avLst/>
          </a:prstGeom>
        </p:spPr>
        <p:txBody>
          <a:bodyPr lIns="0" tIns="0" rIns="0" bIns="0" rtlCol="0" anchor="t">
            <a:spAutoFit/>
          </a:bodyPr>
          <a:lstStyle/>
          <a:p>
            <a:pPr>
              <a:lnSpc>
                <a:spcPts val="4199"/>
              </a:lnSpc>
            </a:pPr>
            <a:r>
              <a:rPr lang="en-US" sz="2999" u="sng">
                <a:solidFill>
                  <a:srgbClr val="01003B"/>
                </a:solidFill>
                <a:latin typeface="IBM Plex Sans Bold"/>
              </a:rPr>
              <a:t>Data Cleaning</a:t>
            </a:r>
          </a:p>
        </p:txBody>
      </p:sp>
      <p:sp>
        <p:nvSpPr>
          <p:cNvPr id="33" name="TextBox 33"/>
          <p:cNvSpPr txBox="1"/>
          <p:nvPr/>
        </p:nvSpPr>
        <p:spPr>
          <a:xfrm>
            <a:off x="8042795" y="6061342"/>
            <a:ext cx="3562353" cy="495300"/>
          </a:xfrm>
          <a:prstGeom prst="rect">
            <a:avLst/>
          </a:prstGeom>
        </p:spPr>
        <p:txBody>
          <a:bodyPr lIns="0" tIns="0" rIns="0" bIns="0" rtlCol="0" anchor="t">
            <a:spAutoFit/>
          </a:bodyPr>
          <a:lstStyle/>
          <a:p>
            <a:pPr>
              <a:lnSpc>
                <a:spcPts val="4199"/>
              </a:lnSpc>
            </a:pPr>
            <a:r>
              <a:rPr lang="en-US" sz="2999" u="sng">
                <a:solidFill>
                  <a:srgbClr val="01003B"/>
                </a:solidFill>
                <a:latin typeface="IBM Plex Sans Bold"/>
              </a:rPr>
              <a:t>Algorithm</a:t>
            </a:r>
          </a:p>
        </p:txBody>
      </p:sp>
      <p:sp>
        <p:nvSpPr>
          <p:cNvPr id="34" name="TextBox 34"/>
          <p:cNvSpPr txBox="1"/>
          <p:nvPr/>
        </p:nvSpPr>
        <p:spPr>
          <a:xfrm>
            <a:off x="8042795" y="8070513"/>
            <a:ext cx="3562353" cy="495300"/>
          </a:xfrm>
          <a:prstGeom prst="rect">
            <a:avLst/>
          </a:prstGeom>
        </p:spPr>
        <p:txBody>
          <a:bodyPr lIns="0" tIns="0" rIns="0" bIns="0" rtlCol="0" anchor="t">
            <a:spAutoFit/>
          </a:bodyPr>
          <a:lstStyle/>
          <a:p>
            <a:pPr>
              <a:lnSpc>
                <a:spcPts val="4199"/>
              </a:lnSpc>
            </a:pPr>
            <a:r>
              <a:rPr lang="en-US" sz="2999" u="sng">
                <a:solidFill>
                  <a:srgbClr val="01003B"/>
                </a:solidFill>
                <a:latin typeface="IBM Plex Sans Bold"/>
              </a:rPr>
              <a:t>References</a:t>
            </a:r>
          </a:p>
        </p:txBody>
      </p:sp>
      <p:sp>
        <p:nvSpPr>
          <p:cNvPr id="35" name="TextBox 35"/>
          <p:cNvSpPr txBox="1"/>
          <p:nvPr/>
        </p:nvSpPr>
        <p:spPr>
          <a:xfrm>
            <a:off x="13696947" y="3443778"/>
            <a:ext cx="4303981" cy="495300"/>
          </a:xfrm>
          <a:prstGeom prst="rect">
            <a:avLst/>
          </a:prstGeom>
        </p:spPr>
        <p:txBody>
          <a:bodyPr lIns="0" tIns="0" rIns="0" bIns="0" rtlCol="0" anchor="t">
            <a:spAutoFit/>
          </a:bodyPr>
          <a:lstStyle/>
          <a:p>
            <a:pPr>
              <a:lnSpc>
                <a:spcPts val="4199"/>
              </a:lnSpc>
            </a:pPr>
            <a:r>
              <a:rPr lang="en-US" sz="2999" u="sng">
                <a:solidFill>
                  <a:srgbClr val="01003B"/>
                </a:solidFill>
                <a:latin typeface="IBM Plex Sans Bold"/>
              </a:rPr>
              <a:t>Methodology</a:t>
            </a:r>
          </a:p>
        </p:txBody>
      </p:sp>
      <p:sp>
        <p:nvSpPr>
          <p:cNvPr id="36" name="TextBox 36"/>
          <p:cNvSpPr txBox="1"/>
          <p:nvPr/>
        </p:nvSpPr>
        <p:spPr>
          <a:xfrm>
            <a:off x="13696947" y="5159932"/>
            <a:ext cx="3562353" cy="495300"/>
          </a:xfrm>
          <a:prstGeom prst="rect">
            <a:avLst/>
          </a:prstGeom>
        </p:spPr>
        <p:txBody>
          <a:bodyPr lIns="0" tIns="0" rIns="0" bIns="0" rtlCol="0" anchor="t">
            <a:spAutoFit/>
          </a:bodyPr>
          <a:lstStyle/>
          <a:p>
            <a:pPr>
              <a:lnSpc>
                <a:spcPts val="4199"/>
              </a:lnSpc>
            </a:pPr>
            <a:r>
              <a:rPr lang="en-US" sz="2999" u="sng">
                <a:solidFill>
                  <a:srgbClr val="01003B"/>
                </a:solidFill>
                <a:latin typeface="IBM Plex Sans Bold"/>
              </a:rPr>
              <a:t>Data Visualization</a:t>
            </a:r>
          </a:p>
        </p:txBody>
      </p:sp>
      <p:sp>
        <p:nvSpPr>
          <p:cNvPr id="37" name="TextBox 37"/>
          <p:cNvSpPr txBox="1"/>
          <p:nvPr/>
        </p:nvSpPr>
        <p:spPr>
          <a:xfrm>
            <a:off x="13696947" y="7065928"/>
            <a:ext cx="3562353" cy="495300"/>
          </a:xfrm>
          <a:prstGeom prst="rect">
            <a:avLst/>
          </a:prstGeom>
        </p:spPr>
        <p:txBody>
          <a:bodyPr lIns="0" tIns="0" rIns="0" bIns="0" rtlCol="0" anchor="t">
            <a:spAutoFit/>
          </a:bodyPr>
          <a:lstStyle/>
          <a:p>
            <a:pPr>
              <a:lnSpc>
                <a:spcPts val="4199"/>
              </a:lnSpc>
            </a:pPr>
            <a:r>
              <a:rPr lang="en-US" sz="2999" u="sng">
                <a:solidFill>
                  <a:srgbClr val="01003B"/>
                </a:solidFill>
                <a:latin typeface="IBM Plex Sans Bold"/>
              </a:rPr>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1003B"/>
        </a:solidFill>
        <a:effectLst/>
      </p:bgPr>
    </p:bg>
    <p:spTree>
      <p:nvGrpSpPr>
        <p:cNvPr id="1" name=""/>
        <p:cNvGrpSpPr/>
        <p:nvPr/>
      </p:nvGrpSpPr>
      <p:grpSpPr>
        <a:xfrm>
          <a:off x="0" y="0"/>
          <a:ext cx="0" cy="0"/>
          <a:chOff x="0" y="0"/>
          <a:chExt cx="0" cy="0"/>
        </a:xfrm>
      </p:grpSpPr>
      <p:sp>
        <p:nvSpPr>
          <p:cNvPr id="2" name="TextBox 2"/>
          <p:cNvSpPr txBox="1"/>
          <p:nvPr/>
        </p:nvSpPr>
        <p:spPr>
          <a:xfrm>
            <a:off x="0" y="789687"/>
            <a:ext cx="18288000" cy="9649461"/>
          </a:xfrm>
          <a:prstGeom prst="rect">
            <a:avLst/>
          </a:prstGeom>
        </p:spPr>
        <p:txBody>
          <a:bodyPr lIns="0" tIns="0" rIns="0" bIns="0" rtlCol="0" anchor="t">
            <a:spAutoFit/>
          </a:bodyPr>
          <a:lstStyle/>
          <a:p>
            <a:pPr algn="ctr">
              <a:lnSpc>
                <a:spcPts val="3639"/>
              </a:lnSpc>
            </a:pPr>
            <a:r>
              <a:rPr lang="en-US" sz="2599">
                <a:solidFill>
                  <a:srgbClr val="FFFFFF"/>
                </a:solidFill>
                <a:latin typeface="IBM Plex Sans Bold"/>
              </a:rPr>
              <a:t> </a:t>
            </a:r>
          </a:p>
          <a:p>
            <a:pPr algn="ctr">
              <a:lnSpc>
                <a:spcPts val="4199"/>
              </a:lnSpc>
            </a:pPr>
            <a:endParaRPr lang="en-US" sz="2599">
              <a:solidFill>
                <a:srgbClr val="FFFFFF"/>
              </a:solidFill>
              <a:latin typeface="IBM Plex Sans Bold"/>
            </a:endParaRPr>
          </a:p>
          <a:p>
            <a:pPr algn="ctr">
              <a:lnSpc>
                <a:spcPts val="3639"/>
              </a:lnSpc>
            </a:pPr>
            <a:r>
              <a:rPr lang="en-US" sz="2599">
                <a:solidFill>
                  <a:srgbClr val="FFFFFF"/>
                </a:solidFill>
                <a:latin typeface="IBM Plex Sans Bold"/>
              </a:rPr>
              <a:t> </a:t>
            </a:r>
          </a:p>
          <a:p>
            <a:pPr algn="ctr">
              <a:lnSpc>
                <a:spcPts val="3639"/>
              </a:lnSpc>
            </a:pPr>
            <a:r>
              <a:rPr lang="en-US" sz="2599">
                <a:solidFill>
                  <a:srgbClr val="FFFFFF"/>
                </a:solidFill>
                <a:latin typeface="IBM Plex Sans Bold"/>
              </a:rPr>
              <a:t>Breiman, L. (2001). Random forests. Machine Learning, 45(1), 5-32. </a:t>
            </a:r>
            <a:r>
              <a:rPr lang="en-US" sz="2599">
                <a:solidFill>
                  <a:srgbClr val="FFFFFF"/>
                </a:solidFill>
                <a:latin typeface="IBM Plex Sans Bold"/>
                <a:hlinkClick r:id="rId2" tooltip="https://doi.org/10.1023/A:1010933404324"/>
              </a:rPr>
              <a:t>https://doi.org/10.1023/A:1010933404324</a:t>
            </a:r>
          </a:p>
          <a:p>
            <a:pPr algn="ctr">
              <a:lnSpc>
                <a:spcPts val="3639"/>
              </a:lnSpc>
            </a:pPr>
            <a:r>
              <a:rPr lang="en-US" sz="2599">
                <a:solidFill>
                  <a:srgbClr val="FFFFFF"/>
                </a:solidFill>
                <a:latin typeface="IBM Plex Sans Bold"/>
              </a:rPr>
              <a:t>Scikit-learn documentation: https://scikit-learn.org/stable/modules/generated/sklearn.ensemble.RandomForestRegressor.html</a:t>
            </a:r>
          </a:p>
          <a:p>
            <a:pPr algn="ctr">
              <a:lnSpc>
                <a:spcPts val="3639"/>
              </a:lnSpc>
            </a:pPr>
            <a:endParaRPr lang="en-US" sz="2599">
              <a:solidFill>
                <a:srgbClr val="FFFFFF"/>
              </a:solidFill>
              <a:latin typeface="IBM Plex Sans Bold"/>
            </a:endParaRPr>
          </a:p>
          <a:p>
            <a:pPr algn="ctr">
              <a:lnSpc>
                <a:spcPts val="3639"/>
              </a:lnSpc>
            </a:pPr>
            <a:endParaRPr lang="en-US" sz="2599">
              <a:solidFill>
                <a:srgbClr val="FFFFFF"/>
              </a:solidFill>
              <a:latin typeface="IBM Plex Sans Bold"/>
            </a:endParaRPr>
          </a:p>
          <a:p>
            <a:pPr algn="ctr">
              <a:lnSpc>
                <a:spcPts val="3639"/>
              </a:lnSpc>
            </a:pPr>
            <a:endParaRPr lang="en-US" sz="2599">
              <a:solidFill>
                <a:srgbClr val="FFFFFF"/>
              </a:solidFill>
              <a:latin typeface="IBM Plex Sans Bold"/>
            </a:endParaRPr>
          </a:p>
          <a:p>
            <a:pPr algn="ctr">
              <a:lnSpc>
                <a:spcPts val="3639"/>
              </a:lnSpc>
            </a:pPr>
            <a:r>
              <a:rPr lang="en-US" sz="2599">
                <a:solidFill>
                  <a:srgbClr val="FFFFFF"/>
                </a:solidFill>
                <a:latin typeface="IBM Plex Sans Bold"/>
              </a:rPr>
              <a:t>Friedman, J. H. (2001). Greedy function approximation: A gradient boosting machine. Annals of Statistics, 29(5), 1189-1232. https://doi.org/10.1214/aos/1013203451</a:t>
            </a:r>
          </a:p>
          <a:p>
            <a:pPr algn="ctr">
              <a:lnSpc>
                <a:spcPts val="3639"/>
              </a:lnSpc>
            </a:pPr>
            <a:r>
              <a:rPr lang="en-US" sz="2599">
                <a:solidFill>
                  <a:srgbClr val="FFFFFF"/>
                </a:solidFill>
                <a:latin typeface="IBM Plex Sans Bold"/>
              </a:rPr>
              <a:t>Scikit-learn documentation: </a:t>
            </a:r>
            <a:r>
              <a:rPr lang="en-US" sz="2599">
                <a:solidFill>
                  <a:srgbClr val="FFFFFF"/>
                </a:solidFill>
                <a:latin typeface="IBM Plex Sans Bold"/>
                <a:hlinkClick r:id="rId3" tooltip="https://scikit-learn.org/stable/modules/generated/sklearn.ensemble.GradientBoostingRegressor.html"/>
              </a:rPr>
              <a:t>https://scikit-learn.org/stable/modules/generated/sklearn.ensemble.GradientBoostingRegressor.html</a:t>
            </a:r>
          </a:p>
          <a:p>
            <a:pPr algn="ctr">
              <a:lnSpc>
                <a:spcPts val="3639"/>
              </a:lnSpc>
            </a:pPr>
            <a:endParaRPr lang="en-US" sz="2599">
              <a:solidFill>
                <a:srgbClr val="FFFFFF"/>
              </a:solidFill>
              <a:latin typeface="IBM Plex Sans Bold"/>
              <a:hlinkClick r:id="rId3" tooltip="https://scikit-learn.org/stable/modules/generated/sklearn.ensemble.GradientBoostingRegressor.html"/>
            </a:endParaRPr>
          </a:p>
          <a:p>
            <a:pPr algn="ctr">
              <a:lnSpc>
                <a:spcPts val="3639"/>
              </a:lnSpc>
            </a:pPr>
            <a:endParaRPr lang="en-US" sz="2599">
              <a:solidFill>
                <a:srgbClr val="FFFFFF"/>
              </a:solidFill>
              <a:latin typeface="IBM Plex Sans Bold"/>
              <a:hlinkClick r:id="rId3" tooltip="https://scikit-learn.org/stable/modules/generated/sklearn.ensemble.GradientBoostingRegressor.html"/>
            </a:endParaRPr>
          </a:p>
          <a:p>
            <a:pPr algn="ctr">
              <a:lnSpc>
                <a:spcPts val="3639"/>
              </a:lnSpc>
            </a:pPr>
            <a:endParaRPr lang="en-US" sz="2599">
              <a:solidFill>
                <a:srgbClr val="FFFFFF"/>
              </a:solidFill>
              <a:latin typeface="IBM Plex Sans Bold"/>
              <a:hlinkClick r:id="rId3" tooltip="https://scikit-learn.org/stable/modules/generated/sklearn.ensemble.GradientBoostingRegressor.html"/>
            </a:endParaRPr>
          </a:p>
          <a:p>
            <a:pPr algn="ctr">
              <a:lnSpc>
                <a:spcPts val="3639"/>
              </a:lnSpc>
            </a:pPr>
            <a:r>
              <a:rPr lang="en-US" sz="2599">
                <a:solidFill>
                  <a:srgbClr val="FFFFFF"/>
                </a:solidFill>
                <a:latin typeface="IBM Plex Sans Bold"/>
              </a:rPr>
              <a:t>Chen, T., &amp; Guestrin, C. (2016). XGBoost: A scalable tree boosting system. In Proceedings of the 22nd ACM SIGKDD International Conference on Knowledge Discovery and Data Mining (pp. 785-794). </a:t>
            </a:r>
            <a:r>
              <a:rPr lang="en-US" sz="2599">
                <a:solidFill>
                  <a:srgbClr val="FFFFFF"/>
                </a:solidFill>
                <a:latin typeface="IBM Plex Sans Bold"/>
                <a:hlinkClick r:id="rId4" tooltip="https://doi.org/10.1145/2939672.2939785"/>
              </a:rPr>
              <a:t>https://doi.org/10.1145/2939672.2939785</a:t>
            </a:r>
          </a:p>
          <a:p>
            <a:pPr algn="ctr">
              <a:lnSpc>
                <a:spcPts val="3639"/>
              </a:lnSpc>
            </a:pPr>
            <a:r>
              <a:rPr lang="en-US" sz="2599">
                <a:solidFill>
                  <a:srgbClr val="FFFFFF"/>
                </a:solidFill>
                <a:latin typeface="IBM Plex Sans Bold"/>
              </a:rPr>
              <a:t>XGBoost documentation: </a:t>
            </a:r>
            <a:r>
              <a:rPr lang="en-US" sz="2599">
                <a:solidFill>
                  <a:srgbClr val="FFFFFF"/>
                </a:solidFill>
                <a:latin typeface="IBM Plex Sans Bold"/>
                <a:hlinkClick r:id="rId5" tooltip="https://xgboost.readthedocs.io/en/latest/"/>
              </a:rPr>
              <a:t>https://xgboost.readthedocs.io/en/latest/</a:t>
            </a:r>
          </a:p>
          <a:p>
            <a:pPr algn="ctr">
              <a:lnSpc>
                <a:spcPts val="3639"/>
              </a:lnSpc>
              <a:spcBef>
                <a:spcPct val="0"/>
              </a:spcBef>
            </a:pPr>
            <a:endParaRPr lang="en-US" sz="2599">
              <a:solidFill>
                <a:srgbClr val="FFFFFF"/>
              </a:solidFill>
              <a:latin typeface="IBM Plex Sans Bold"/>
              <a:hlinkClick r:id="rId5" tooltip="https://xgboost.readthedocs.io/en/latest/"/>
            </a:endParaRPr>
          </a:p>
        </p:txBody>
      </p:sp>
      <p:sp>
        <p:nvSpPr>
          <p:cNvPr id="3" name="TextBox 3"/>
          <p:cNvSpPr txBox="1"/>
          <p:nvPr/>
        </p:nvSpPr>
        <p:spPr>
          <a:xfrm>
            <a:off x="-4497613" y="-31685"/>
            <a:ext cx="17905224" cy="1566544"/>
          </a:xfrm>
          <a:prstGeom prst="rect">
            <a:avLst/>
          </a:prstGeom>
        </p:spPr>
        <p:txBody>
          <a:bodyPr lIns="0" tIns="0" rIns="0" bIns="0" rtlCol="0" anchor="t">
            <a:spAutoFit/>
          </a:bodyPr>
          <a:lstStyle/>
          <a:p>
            <a:pPr algn="ctr">
              <a:lnSpc>
                <a:spcPts val="12880"/>
              </a:lnSpc>
            </a:pPr>
            <a:r>
              <a:rPr lang="en-US" sz="9200">
                <a:solidFill>
                  <a:srgbClr val="FFFFFF"/>
                </a:solidFill>
                <a:latin typeface="Canva Sans Bold"/>
              </a:rPr>
              <a:t>References: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0287000" cy="10287000"/>
            <a:chOff x="0" y="0"/>
            <a:chExt cx="6350000" cy="6350000"/>
          </a:xfrm>
        </p:grpSpPr>
        <p:sp>
          <p:nvSpPr>
            <p:cNvPr id="3" name="Freeform 3"/>
            <p:cNvSpPr/>
            <p:nvPr/>
          </p:nvSpPr>
          <p:spPr>
            <a:xfrm>
              <a:off x="0" y="0"/>
              <a:ext cx="6350000" cy="6350000"/>
            </a:xfrm>
            <a:custGeom>
              <a:avLst/>
              <a:gdLst/>
              <a:ahLst/>
              <a:cxnLst/>
              <a:rect l="l" t="t" r="r" b="b"/>
              <a:pathLst>
                <a:path w="6350000" h="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blipFill>
              <a:blip r:embed="rId2">
                <a:alphaModFix amt="90000"/>
              </a:blip>
              <a:stretch>
                <a:fillRect l="-30604" r="-19489"/>
              </a:stretch>
            </a:blipFill>
          </p:spPr>
        </p:sp>
      </p:grpSp>
      <p:grpSp>
        <p:nvGrpSpPr>
          <p:cNvPr id="4" name="Group 4"/>
          <p:cNvGrpSpPr/>
          <p:nvPr/>
        </p:nvGrpSpPr>
        <p:grpSpPr>
          <a:xfrm>
            <a:off x="10861163" y="576264"/>
            <a:ext cx="7328608" cy="9104302"/>
            <a:chOff x="0" y="-9525"/>
            <a:chExt cx="9771477" cy="12139069"/>
          </a:xfrm>
        </p:grpSpPr>
        <p:sp>
          <p:nvSpPr>
            <p:cNvPr id="5" name="TextBox 5"/>
            <p:cNvSpPr txBox="1"/>
            <p:nvPr/>
          </p:nvSpPr>
          <p:spPr>
            <a:xfrm>
              <a:off x="0" y="-9525"/>
              <a:ext cx="9771477" cy="1535945"/>
            </a:xfrm>
            <a:prstGeom prst="rect">
              <a:avLst/>
            </a:prstGeom>
          </p:spPr>
          <p:txBody>
            <a:bodyPr lIns="0" tIns="0" rIns="0" bIns="0" rtlCol="0" anchor="t">
              <a:spAutoFit/>
            </a:bodyPr>
            <a:lstStyle/>
            <a:p>
              <a:pPr>
                <a:lnSpc>
                  <a:spcPts val="9014"/>
                </a:lnSpc>
              </a:pPr>
              <a:r>
                <a:rPr lang="en-US" sz="7512">
                  <a:solidFill>
                    <a:srgbClr val="01003B"/>
                  </a:solidFill>
                  <a:latin typeface="Be Vietnam Bold"/>
                </a:rPr>
                <a:t>Introduction </a:t>
              </a:r>
            </a:p>
          </p:txBody>
        </p:sp>
        <p:sp>
          <p:nvSpPr>
            <p:cNvPr id="6" name="TextBox 6"/>
            <p:cNvSpPr txBox="1"/>
            <p:nvPr/>
          </p:nvSpPr>
          <p:spPr>
            <a:xfrm>
              <a:off x="0" y="1406523"/>
              <a:ext cx="8073649" cy="10723021"/>
            </a:xfrm>
            <a:prstGeom prst="rect">
              <a:avLst/>
            </a:prstGeom>
          </p:spPr>
          <p:txBody>
            <a:bodyPr wrap="square" lIns="0" tIns="0" rIns="0" bIns="0" rtlCol="0" anchor="t">
              <a:spAutoFit/>
            </a:bodyPr>
            <a:lstStyle/>
            <a:p>
              <a:pPr marL="648730" lvl="1" indent="-324365">
                <a:lnSpc>
                  <a:spcPts val="4206"/>
                </a:lnSpc>
                <a:buFont typeface="Arial"/>
                <a:buChar char="•"/>
              </a:pPr>
              <a:r>
                <a:rPr lang="en-US" sz="3004" dirty="0">
                  <a:solidFill>
                    <a:srgbClr val="01003B"/>
                  </a:solidFill>
                  <a:latin typeface="IBM Plex Sans"/>
                </a:rPr>
                <a:t>Data science is the application of a variety of statistical tools, algorithms, and machine learning approaches to data in order to uncover hidden patterns that can then be transformed into new knowledge. </a:t>
              </a:r>
            </a:p>
            <a:p>
              <a:pPr marL="648730" lvl="1" indent="-324365">
                <a:lnSpc>
                  <a:spcPts val="4206"/>
                </a:lnSpc>
                <a:buFont typeface="Arial"/>
                <a:buChar char="•"/>
              </a:pPr>
              <a:r>
                <a:rPr lang="en-US" sz="3004" dirty="0">
                  <a:solidFill>
                    <a:srgbClr val="01003B"/>
                  </a:solidFill>
                  <a:latin typeface="IBM Plex Sans"/>
                </a:rPr>
                <a:t>ETFs represent a cheap alternative to Mutual Funds and they are growing fast in the last years due to their passive approach and the consequential lower fees</a:t>
              </a:r>
            </a:p>
            <a:p>
              <a:pPr algn="l">
                <a:lnSpc>
                  <a:spcPts val="4206"/>
                </a:lnSpc>
              </a:pPr>
              <a:endParaRPr lang="en-US" sz="3004" dirty="0">
                <a:solidFill>
                  <a:srgbClr val="01003B"/>
                </a:solidFill>
                <a:latin typeface="IBM Plex Sans"/>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3904">
            <a:off x="-940728" y="8061713"/>
            <a:ext cx="10103966" cy="8156656"/>
          </a:xfrm>
          <a:prstGeom prst="rect">
            <a:avLst/>
          </a:prstGeom>
        </p:spPr>
      </p:pic>
      <p:grpSp>
        <p:nvGrpSpPr>
          <p:cNvPr id="4" name="Group 4"/>
          <p:cNvGrpSpPr/>
          <p:nvPr/>
        </p:nvGrpSpPr>
        <p:grpSpPr>
          <a:xfrm>
            <a:off x="674508" y="1545377"/>
            <a:ext cx="17905772" cy="6344757"/>
            <a:chOff x="0" y="0"/>
            <a:chExt cx="23874363" cy="8459676"/>
          </a:xfrm>
        </p:grpSpPr>
        <p:sp>
          <p:nvSpPr>
            <p:cNvPr id="5" name="TextBox 5"/>
            <p:cNvSpPr txBox="1"/>
            <p:nvPr/>
          </p:nvSpPr>
          <p:spPr>
            <a:xfrm>
              <a:off x="0" y="0"/>
              <a:ext cx="23874363" cy="1588620"/>
            </a:xfrm>
            <a:prstGeom prst="rect">
              <a:avLst/>
            </a:prstGeom>
          </p:spPr>
          <p:txBody>
            <a:bodyPr lIns="0" tIns="0" rIns="0" bIns="0" rtlCol="0" anchor="t">
              <a:spAutoFit/>
            </a:bodyPr>
            <a:lstStyle/>
            <a:p>
              <a:pPr>
                <a:lnSpc>
                  <a:spcPts val="9381"/>
                </a:lnSpc>
              </a:pPr>
              <a:r>
                <a:rPr lang="en-US" sz="7818">
                  <a:solidFill>
                    <a:srgbClr val="F8F8F8"/>
                  </a:solidFill>
                  <a:latin typeface="Be Vietnam Bold"/>
                </a:rPr>
                <a:t>Objectives</a:t>
              </a:r>
            </a:p>
          </p:txBody>
        </p:sp>
        <p:sp>
          <p:nvSpPr>
            <p:cNvPr id="6" name="TextBox 6"/>
            <p:cNvSpPr txBox="1"/>
            <p:nvPr/>
          </p:nvSpPr>
          <p:spPr>
            <a:xfrm>
              <a:off x="0" y="2325779"/>
              <a:ext cx="18749399" cy="6133897"/>
            </a:xfrm>
            <a:prstGeom prst="rect">
              <a:avLst/>
            </a:prstGeom>
          </p:spPr>
          <p:txBody>
            <a:bodyPr lIns="0" tIns="0" rIns="0" bIns="0" rtlCol="0" anchor="t">
              <a:spAutoFit/>
            </a:bodyPr>
            <a:lstStyle/>
            <a:p>
              <a:pPr>
                <a:lnSpc>
                  <a:spcPts val="4567"/>
                </a:lnSpc>
              </a:pPr>
              <a:r>
                <a:rPr lang="en-US" sz="3262">
                  <a:solidFill>
                    <a:srgbClr val="F8F8F8"/>
                  </a:solidFill>
                  <a:latin typeface="TT Interphases Bold"/>
                </a:rPr>
                <a:t>The whole purpose of the project is to Analyze the changes in the price of ETF. </a:t>
              </a:r>
            </a:p>
            <a:p>
              <a:pPr>
                <a:lnSpc>
                  <a:spcPts val="4567"/>
                </a:lnSpc>
              </a:pPr>
              <a:endParaRPr lang="en-US" sz="3262">
                <a:solidFill>
                  <a:srgbClr val="F8F8F8"/>
                </a:solidFill>
                <a:latin typeface="TT Interphases Bold"/>
              </a:endParaRPr>
            </a:p>
            <a:p>
              <a:pPr>
                <a:lnSpc>
                  <a:spcPts val="4567"/>
                </a:lnSpc>
              </a:pPr>
              <a:r>
                <a:rPr lang="en-US" sz="3262">
                  <a:solidFill>
                    <a:srgbClr val="F8F8F8"/>
                  </a:solidFill>
                  <a:latin typeface="TT Interphases Bold"/>
                </a:rPr>
                <a:t>Analyze the future  investment opportunities in ETFs</a:t>
              </a:r>
            </a:p>
            <a:p>
              <a:pPr>
                <a:lnSpc>
                  <a:spcPts val="4567"/>
                </a:lnSpc>
              </a:pPr>
              <a:endParaRPr lang="en-US" sz="3262">
                <a:solidFill>
                  <a:srgbClr val="F8F8F8"/>
                </a:solidFill>
                <a:latin typeface="TT Interphases Bold"/>
              </a:endParaRPr>
            </a:p>
            <a:p>
              <a:pPr>
                <a:lnSpc>
                  <a:spcPts val="4567"/>
                </a:lnSpc>
              </a:pPr>
              <a:r>
                <a:rPr lang="en-US" sz="3262">
                  <a:solidFill>
                    <a:srgbClr val="F8F8F8"/>
                  </a:solidFill>
                  <a:latin typeface="TT Interphases Bold"/>
                </a:rPr>
                <a:t>Predict the closing price of stock using various algorithms and finding the accuracy of the prediction</a:t>
              </a:r>
            </a:p>
            <a:p>
              <a:pPr algn="l">
                <a:lnSpc>
                  <a:spcPts val="4567"/>
                </a:lnSpc>
              </a:pPr>
              <a:endParaRPr lang="en-US" sz="3262">
                <a:solidFill>
                  <a:srgbClr val="F8F8F8"/>
                </a:solidFill>
                <a:latin typeface="TT Interphases Bold"/>
              </a:endParaRPr>
            </a:p>
          </p:txBody>
        </p:sp>
      </p:gr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159446">
            <a:off x="13111917" y="-3539846"/>
            <a:ext cx="7814506" cy="630843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3904">
            <a:off x="-940728" y="8061713"/>
            <a:ext cx="10103966" cy="8156656"/>
          </a:xfrm>
          <a:prstGeom prst="rect">
            <a:avLst/>
          </a:prstGeom>
        </p:spPr>
      </p:pic>
      <p:grpSp>
        <p:nvGrpSpPr>
          <p:cNvPr id="4" name="Group 4"/>
          <p:cNvGrpSpPr/>
          <p:nvPr/>
        </p:nvGrpSpPr>
        <p:grpSpPr>
          <a:xfrm>
            <a:off x="1192447" y="1811020"/>
            <a:ext cx="18314759" cy="5835137"/>
            <a:chOff x="0" y="0"/>
            <a:chExt cx="24419679" cy="7780182"/>
          </a:xfrm>
        </p:grpSpPr>
        <p:sp>
          <p:nvSpPr>
            <p:cNvPr id="5" name="TextBox 5"/>
            <p:cNvSpPr txBox="1"/>
            <p:nvPr/>
          </p:nvSpPr>
          <p:spPr>
            <a:xfrm>
              <a:off x="0" y="9525"/>
              <a:ext cx="24419679" cy="1615380"/>
            </a:xfrm>
            <a:prstGeom prst="rect">
              <a:avLst/>
            </a:prstGeom>
          </p:spPr>
          <p:txBody>
            <a:bodyPr lIns="0" tIns="0" rIns="0" bIns="0" rtlCol="0" anchor="t">
              <a:spAutoFit/>
            </a:bodyPr>
            <a:lstStyle/>
            <a:p>
              <a:pPr>
                <a:lnSpc>
                  <a:spcPts val="9596"/>
                </a:lnSpc>
              </a:pPr>
              <a:r>
                <a:rPr lang="en-US" sz="7996">
                  <a:solidFill>
                    <a:srgbClr val="F8F8F8"/>
                  </a:solidFill>
                  <a:latin typeface="Be Vietnam Bold"/>
                </a:rPr>
                <a:t>Motivation</a:t>
              </a:r>
            </a:p>
          </p:txBody>
        </p:sp>
        <p:sp>
          <p:nvSpPr>
            <p:cNvPr id="6" name="TextBox 6"/>
            <p:cNvSpPr txBox="1"/>
            <p:nvPr/>
          </p:nvSpPr>
          <p:spPr>
            <a:xfrm>
              <a:off x="0" y="2380208"/>
              <a:ext cx="19177655" cy="5399974"/>
            </a:xfrm>
            <a:prstGeom prst="rect">
              <a:avLst/>
            </a:prstGeom>
          </p:spPr>
          <p:txBody>
            <a:bodyPr lIns="0" tIns="0" rIns="0" bIns="0" rtlCol="0" anchor="t">
              <a:spAutoFit/>
            </a:bodyPr>
            <a:lstStyle/>
            <a:p>
              <a:pPr>
                <a:lnSpc>
                  <a:spcPts val="4671"/>
                </a:lnSpc>
              </a:pPr>
              <a:r>
                <a:rPr lang="en-US" sz="3336">
                  <a:solidFill>
                    <a:srgbClr val="F8F8F8"/>
                  </a:solidFill>
                  <a:latin typeface="TT Interphases Bold"/>
                </a:rPr>
                <a:t>Provide an instance to convince investors to invest in Exchange Traded Funds </a:t>
              </a:r>
            </a:p>
            <a:p>
              <a:pPr>
                <a:lnSpc>
                  <a:spcPts val="4671"/>
                </a:lnSpc>
              </a:pPr>
              <a:endParaRPr lang="en-US" sz="3336">
                <a:solidFill>
                  <a:srgbClr val="F8F8F8"/>
                </a:solidFill>
                <a:latin typeface="TT Interphases Bold"/>
              </a:endParaRPr>
            </a:p>
            <a:p>
              <a:pPr>
                <a:lnSpc>
                  <a:spcPts val="4671"/>
                </a:lnSpc>
              </a:pPr>
              <a:r>
                <a:rPr lang="en-US" sz="3336">
                  <a:solidFill>
                    <a:srgbClr val="F8F8F8"/>
                  </a:solidFill>
                  <a:latin typeface="TT Interphases Bold"/>
                </a:rPr>
                <a:t>Creating a model which can assist in price prediction</a:t>
              </a:r>
            </a:p>
            <a:p>
              <a:pPr>
                <a:lnSpc>
                  <a:spcPts val="4671"/>
                </a:lnSpc>
              </a:pPr>
              <a:endParaRPr lang="en-US" sz="3336">
                <a:solidFill>
                  <a:srgbClr val="F8F8F8"/>
                </a:solidFill>
                <a:latin typeface="TT Interphases Bold"/>
              </a:endParaRPr>
            </a:p>
            <a:p>
              <a:pPr algn="l">
                <a:lnSpc>
                  <a:spcPts val="4671"/>
                </a:lnSpc>
              </a:pPr>
              <a:r>
                <a:rPr lang="en-US" sz="3336">
                  <a:solidFill>
                    <a:srgbClr val="F8F8F8"/>
                  </a:solidFill>
                  <a:latin typeface="TT Interphases Bold"/>
                </a:rPr>
                <a:t>Analyzing if Exchange Traded Funds is a beneficial source of investment</a:t>
              </a:r>
            </a:p>
          </p:txBody>
        </p:sp>
      </p:gr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2159446">
            <a:off x="13111917" y="-3539846"/>
            <a:ext cx="7814506" cy="630843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3301940">
            <a:off x="-2976647" y="6044703"/>
            <a:ext cx="7092618" cy="4797189"/>
          </a:xfrm>
          <a:prstGeom prst="rect">
            <a:avLst/>
          </a:prstGeom>
        </p:spPr>
      </p:pic>
      <p:sp>
        <p:nvSpPr>
          <p:cNvPr id="4" name="TextBox 4"/>
          <p:cNvSpPr txBox="1"/>
          <p:nvPr/>
        </p:nvSpPr>
        <p:spPr>
          <a:xfrm>
            <a:off x="569662" y="433963"/>
            <a:ext cx="6315622" cy="1372002"/>
          </a:xfrm>
          <a:prstGeom prst="rect">
            <a:avLst/>
          </a:prstGeom>
        </p:spPr>
        <p:txBody>
          <a:bodyPr lIns="0" tIns="0" rIns="0" bIns="0" rtlCol="0" anchor="t">
            <a:spAutoFit/>
          </a:bodyPr>
          <a:lstStyle/>
          <a:p>
            <a:pPr algn="ctr">
              <a:lnSpc>
                <a:spcPts val="11349"/>
              </a:lnSpc>
              <a:spcBef>
                <a:spcPct val="0"/>
              </a:spcBef>
            </a:pPr>
            <a:r>
              <a:rPr lang="en-US" sz="8106">
                <a:solidFill>
                  <a:srgbClr val="FFFFFF"/>
                </a:solidFill>
                <a:latin typeface="IBM Plex Sans Bold"/>
              </a:rPr>
              <a:t>  Description</a:t>
            </a:r>
          </a:p>
        </p:txBody>
      </p:sp>
      <p:sp>
        <p:nvSpPr>
          <p:cNvPr id="5" name="TextBox 5"/>
          <p:cNvSpPr txBox="1"/>
          <p:nvPr/>
        </p:nvSpPr>
        <p:spPr>
          <a:xfrm>
            <a:off x="1847516" y="2103495"/>
            <a:ext cx="14377832" cy="2159636"/>
          </a:xfrm>
          <a:prstGeom prst="rect">
            <a:avLst/>
          </a:prstGeom>
        </p:spPr>
        <p:txBody>
          <a:bodyPr lIns="0" tIns="0" rIns="0" bIns="0" rtlCol="0" anchor="t">
            <a:spAutoFit/>
          </a:bodyPr>
          <a:lstStyle/>
          <a:p>
            <a:pPr algn="ctr">
              <a:lnSpc>
                <a:spcPts val="4339"/>
              </a:lnSpc>
            </a:pPr>
            <a:r>
              <a:rPr lang="en-US" sz="3099">
                <a:solidFill>
                  <a:srgbClr val="FFFFFF"/>
                </a:solidFill>
                <a:latin typeface="TT Interphases Bold"/>
              </a:rPr>
              <a:t>·  Collecting Data:  The data has been gathered from Kaggle, where we retrieved the ETFs.csv dataset and the ETF price.csv dataset</a:t>
            </a:r>
          </a:p>
          <a:p>
            <a:pPr algn="ctr">
              <a:lnSpc>
                <a:spcPts val="4339"/>
              </a:lnSpc>
            </a:pPr>
            <a:endParaRPr lang="en-US" sz="3099">
              <a:solidFill>
                <a:srgbClr val="FFFFFF"/>
              </a:solidFill>
              <a:latin typeface="TT Interphases Bold"/>
            </a:endParaRPr>
          </a:p>
          <a:p>
            <a:pPr algn="ctr">
              <a:lnSpc>
                <a:spcPts val="4339"/>
              </a:lnSpc>
              <a:spcBef>
                <a:spcPct val="0"/>
              </a:spcBef>
            </a:pPr>
            <a:endParaRPr lang="en-US" sz="3099">
              <a:solidFill>
                <a:srgbClr val="FFFFFF"/>
              </a:solidFill>
              <a:latin typeface="TT Interphases Bold"/>
            </a:endParaRPr>
          </a:p>
        </p:txBody>
      </p:sp>
      <p:sp>
        <p:nvSpPr>
          <p:cNvPr id="6" name="TextBox 6"/>
          <p:cNvSpPr txBox="1"/>
          <p:nvPr/>
        </p:nvSpPr>
        <p:spPr>
          <a:xfrm>
            <a:off x="3546083" y="7174412"/>
            <a:ext cx="14430922" cy="1616711"/>
          </a:xfrm>
          <a:prstGeom prst="rect">
            <a:avLst/>
          </a:prstGeom>
        </p:spPr>
        <p:txBody>
          <a:bodyPr lIns="0" tIns="0" rIns="0" bIns="0" rtlCol="0" anchor="t">
            <a:spAutoFit/>
          </a:bodyPr>
          <a:lstStyle/>
          <a:p>
            <a:pPr algn="ctr">
              <a:lnSpc>
                <a:spcPts val="4339"/>
              </a:lnSpc>
            </a:pPr>
            <a:r>
              <a:rPr lang="en-US" sz="3099">
                <a:solidFill>
                  <a:srgbClr val="FFFFFF"/>
                </a:solidFill>
                <a:latin typeface="TT Interphases Bold"/>
              </a:rPr>
              <a:t>·Data Visualization:  The dataset is visualized and has been plotted using various columns and attributes.</a:t>
            </a:r>
          </a:p>
          <a:p>
            <a:pPr algn="ctr">
              <a:lnSpc>
                <a:spcPts val="4339"/>
              </a:lnSpc>
              <a:spcBef>
                <a:spcPct val="0"/>
              </a:spcBef>
            </a:pPr>
            <a:endParaRPr lang="en-US" sz="3099">
              <a:solidFill>
                <a:srgbClr val="FFFFFF"/>
              </a:solidFill>
              <a:latin typeface="TT Interphases Bold"/>
            </a:endParaRPr>
          </a:p>
        </p:txBody>
      </p:sp>
      <p:sp>
        <p:nvSpPr>
          <p:cNvPr id="7" name="TextBox 7"/>
          <p:cNvSpPr txBox="1"/>
          <p:nvPr/>
        </p:nvSpPr>
        <p:spPr>
          <a:xfrm>
            <a:off x="3259001" y="4770619"/>
            <a:ext cx="14430922" cy="3245486"/>
          </a:xfrm>
          <a:prstGeom prst="rect">
            <a:avLst/>
          </a:prstGeom>
        </p:spPr>
        <p:txBody>
          <a:bodyPr lIns="0" tIns="0" rIns="0" bIns="0" rtlCol="0" anchor="t">
            <a:spAutoFit/>
          </a:bodyPr>
          <a:lstStyle/>
          <a:p>
            <a:pPr algn="ctr">
              <a:lnSpc>
                <a:spcPts val="4339"/>
              </a:lnSpc>
            </a:pPr>
            <a:r>
              <a:rPr lang="en-US" sz="3099">
                <a:solidFill>
                  <a:srgbClr val="FFFFFF"/>
                </a:solidFill>
                <a:latin typeface="TT Interphases Bold"/>
              </a:rPr>
              <a:t>·  Data Cleaning:   Dropped the extra column from ETF prices.csv using drop function.</a:t>
            </a:r>
          </a:p>
          <a:p>
            <a:pPr algn="ctr">
              <a:lnSpc>
                <a:spcPts val="4339"/>
              </a:lnSpc>
            </a:pPr>
            <a:r>
              <a:rPr lang="en-US" sz="3099">
                <a:solidFill>
                  <a:srgbClr val="FFFFFF"/>
                </a:solidFill>
                <a:latin typeface="TT Interphases Bold"/>
              </a:rPr>
              <a:t>After dropping the null values merged both the ETFs.csv and ETF prices.csv</a:t>
            </a:r>
          </a:p>
          <a:p>
            <a:pPr algn="ctr">
              <a:lnSpc>
                <a:spcPts val="4339"/>
              </a:lnSpc>
            </a:pPr>
            <a:endParaRPr lang="en-US" sz="3099">
              <a:solidFill>
                <a:srgbClr val="FFFFFF"/>
              </a:solidFill>
              <a:latin typeface="TT Interphases Bold"/>
            </a:endParaRPr>
          </a:p>
          <a:p>
            <a:pPr algn="ctr">
              <a:lnSpc>
                <a:spcPts val="4339"/>
              </a:lnSpc>
            </a:pPr>
            <a:endParaRPr lang="en-US" sz="3099">
              <a:solidFill>
                <a:srgbClr val="FFFFFF"/>
              </a:solidFill>
              <a:latin typeface="TT Interphases Bold"/>
            </a:endParaRPr>
          </a:p>
          <a:p>
            <a:pPr algn="ctr">
              <a:lnSpc>
                <a:spcPts val="4339"/>
              </a:lnSpc>
              <a:spcBef>
                <a:spcPct val="0"/>
              </a:spcBef>
            </a:pPr>
            <a:endParaRPr lang="en-US" sz="3099">
              <a:solidFill>
                <a:srgbClr val="FFFFFF"/>
              </a:solidFill>
              <a:latin typeface="TT Interphases Bold"/>
            </a:endParaRPr>
          </a:p>
        </p:txBody>
      </p:sp>
      <p:sp>
        <p:nvSpPr>
          <p:cNvPr id="8" name="TextBox 8"/>
          <p:cNvSpPr txBox="1"/>
          <p:nvPr/>
        </p:nvSpPr>
        <p:spPr>
          <a:xfrm>
            <a:off x="2971919" y="8533060"/>
            <a:ext cx="15005085" cy="1616711"/>
          </a:xfrm>
          <a:prstGeom prst="rect">
            <a:avLst/>
          </a:prstGeom>
        </p:spPr>
        <p:txBody>
          <a:bodyPr lIns="0" tIns="0" rIns="0" bIns="0" rtlCol="0" anchor="t">
            <a:spAutoFit/>
          </a:bodyPr>
          <a:lstStyle/>
          <a:p>
            <a:pPr algn="ctr">
              <a:lnSpc>
                <a:spcPts val="4339"/>
              </a:lnSpc>
            </a:pPr>
            <a:r>
              <a:rPr lang="en-US" sz="3099">
                <a:solidFill>
                  <a:srgbClr val="FFFFFF"/>
                </a:solidFill>
                <a:latin typeface="TT Interphases Bold"/>
              </a:rPr>
              <a:t>·Algorithm: Random forest Regressor, Xg Boost, and Gradient Boosting Regressor have been used to check the consistency of the dataset.</a:t>
            </a:r>
          </a:p>
          <a:p>
            <a:pPr algn="ctr">
              <a:lnSpc>
                <a:spcPts val="4339"/>
              </a:lnSpc>
              <a:spcBef>
                <a:spcPct val="0"/>
              </a:spcBef>
            </a:pPr>
            <a:endParaRPr lang="en-US" sz="3099">
              <a:solidFill>
                <a:srgbClr val="FFFFFF"/>
              </a:solidFill>
              <a:latin typeface="TT Interphases Bold"/>
            </a:endParaRPr>
          </a:p>
        </p:txBody>
      </p:sp>
      <p:sp>
        <p:nvSpPr>
          <p:cNvPr id="9" name="TextBox 9"/>
          <p:cNvSpPr txBox="1"/>
          <p:nvPr/>
        </p:nvSpPr>
        <p:spPr>
          <a:xfrm>
            <a:off x="2744559" y="3804213"/>
            <a:ext cx="12798883" cy="1616711"/>
          </a:xfrm>
          <a:prstGeom prst="rect">
            <a:avLst/>
          </a:prstGeom>
        </p:spPr>
        <p:txBody>
          <a:bodyPr lIns="0" tIns="0" rIns="0" bIns="0" rtlCol="0" anchor="t">
            <a:spAutoFit/>
          </a:bodyPr>
          <a:lstStyle/>
          <a:p>
            <a:pPr algn="ctr">
              <a:lnSpc>
                <a:spcPts val="4339"/>
              </a:lnSpc>
            </a:pPr>
            <a:r>
              <a:rPr lang="en-US" sz="3099">
                <a:solidFill>
                  <a:srgbClr val="FFFFFF"/>
                </a:solidFill>
                <a:latin typeface="IBM Plex Sans Bold"/>
              </a:rPr>
              <a:t>·  Importing Data:  The dataset is imported by read_csv() function. </a:t>
            </a:r>
          </a:p>
          <a:p>
            <a:pPr algn="ctr">
              <a:lnSpc>
                <a:spcPts val="4339"/>
              </a:lnSpc>
            </a:pPr>
            <a:endParaRPr lang="en-US" sz="3099">
              <a:solidFill>
                <a:srgbClr val="FFFFFF"/>
              </a:solidFill>
              <a:latin typeface="IBM Plex Sans Bold"/>
            </a:endParaRPr>
          </a:p>
          <a:p>
            <a:pPr algn="ctr">
              <a:lnSpc>
                <a:spcPts val="4339"/>
              </a:lnSpc>
              <a:spcBef>
                <a:spcPct val="0"/>
              </a:spcBef>
            </a:pPr>
            <a:endParaRPr lang="en-US" sz="3099">
              <a:solidFill>
                <a:srgbClr val="FFFFFF"/>
              </a:solidFill>
              <a:latin typeface="IBM Plex Sans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562072" y="617567"/>
            <a:ext cx="2464054" cy="1706782"/>
            <a:chOff x="0" y="-57150"/>
            <a:chExt cx="989506" cy="685403"/>
          </a:xfrm>
        </p:grpSpPr>
        <p:sp>
          <p:nvSpPr>
            <p:cNvPr id="3" name="Freeform 3"/>
            <p:cNvSpPr/>
            <p:nvPr/>
          </p:nvSpPr>
          <p:spPr>
            <a:xfrm>
              <a:off x="0" y="0"/>
              <a:ext cx="989506" cy="493427"/>
            </a:xfrm>
            <a:custGeom>
              <a:avLst/>
              <a:gdLst/>
              <a:ahLst/>
              <a:cxnLst/>
              <a:rect l="l" t="t" r="r" b="b"/>
              <a:pathLst>
                <a:path w="989506" h="493427">
                  <a:moveTo>
                    <a:pt x="125678" y="0"/>
                  </a:moveTo>
                  <a:lnTo>
                    <a:pt x="863828" y="0"/>
                  </a:lnTo>
                  <a:cubicBezTo>
                    <a:pt x="933238" y="0"/>
                    <a:pt x="989506" y="56268"/>
                    <a:pt x="989506" y="125678"/>
                  </a:cubicBezTo>
                  <a:lnTo>
                    <a:pt x="989506" y="367749"/>
                  </a:lnTo>
                  <a:cubicBezTo>
                    <a:pt x="989506" y="437159"/>
                    <a:pt x="933238" y="493427"/>
                    <a:pt x="863828" y="493427"/>
                  </a:cubicBezTo>
                  <a:lnTo>
                    <a:pt x="125678" y="493427"/>
                  </a:lnTo>
                  <a:cubicBezTo>
                    <a:pt x="56268" y="493427"/>
                    <a:pt x="0" y="437159"/>
                    <a:pt x="0" y="367749"/>
                  </a:cubicBezTo>
                  <a:lnTo>
                    <a:pt x="0" y="125678"/>
                  </a:lnTo>
                  <a:cubicBezTo>
                    <a:pt x="0" y="56268"/>
                    <a:pt x="56268" y="0"/>
                    <a:pt x="125678" y="0"/>
                  </a:cubicBezTo>
                  <a:close/>
                </a:path>
              </a:pathLst>
            </a:custGeom>
            <a:solidFill>
              <a:srgbClr val="FF007E"/>
            </a:solidFill>
          </p:spPr>
        </p:sp>
        <p:sp>
          <p:nvSpPr>
            <p:cNvPr id="4" name="TextBox 4"/>
            <p:cNvSpPr txBox="1"/>
            <p:nvPr/>
          </p:nvSpPr>
          <p:spPr>
            <a:xfrm>
              <a:off x="0" y="-57150"/>
              <a:ext cx="932829" cy="685403"/>
            </a:xfrm>
            <a:prstGeom prst="rect">
              <a:avLst/>
            </a:prstGeom>
          </p:spPr>
          <p:txBody>
            <a:bodyPr lIns="50800" tIns="50800" rIns="50800" bIns="50800" rtlCol="0" anchor="ctr"/>
            <a:lstStyle/>
            <a:p>
              <a:pPr algn="ctr">
                <a:lnSpc>
                  <a:spcPts val="4200"/>
                </a:lnSpc>
              </a:pPr>
              <a:r>
                <a:rPr lang="en-US" sz="3000" dirty="0">
                  <a:solidFill>
                    <a:srgbClr val="F8F8F8"/>
                  </a:solidFill>
                  <a:latin typeface="IBM Plex Sans Bold"/>
                </a:rPr>
                <a:t>Collecting Data</a:t>
              </a:r>
            </a:p>
          </p:txBody>
        </p:sp>
      </p:grpSp>
      <p:grpSp>
        <p:nvGrpSpPr>
          <p:cNvPr id="5" name="Group 5"/>
          <p:cNvGrpSpPr/>
          <p:nvPr/>
        </p:nvGrpSpPr>
        <p:grpSpPr>
          <a:xfrm>
            <a:off x="4525872" y="1903189"/>
            <a:ext cx="2451560" cy="1706782"/>
            <a:chOff x="0" y="-57150"/>
            <a:chExt cx="984489" cy="685403"/>
          </a:xfrm>
        </p:grpSpPr>
        <p:sp>
          <p:nvSpPr>
            <p:cNvPr id="6" name="Freeform 6"/>
            <p:cNvSpPr/>
            <p:nvPr/>
          </p:nvSpPr>
          <p:spPr>
            <a:xfrm>
              <a:off x="0" y="0"/>
              <a:ext cx="984489" cy="493427"/>
            </a:xfrm>
            <a:custGeom>
              <a:avLst/>
              <a:gdLst/>
              <a:ahLst/>
              <a:cxnLst/>
              <a:rect l="l" t="t" r="r" b="b"/>
              <a:pathLst>
                <a:path w="984489" h="493427">
                  <a:moveTo>
                    <a:pt x="126318" y="0"/>
                  </a:moveTo>
                  <a:lnTo>
                    <a:pt x="858170" y="0"/>
                  </a:lnTo>
                  <a:cubicBezTo>
                    <a:pt x="891672" y="0"/>
                    <a:pt x="923802" y="13308"/>
                    <a:pt x="947491" y="36998"/>
                  </a:cubicBezTo>
                  <a:cubicBezTo>
                    <a:pt x="971180" y="60687"/>
                    <a:pt x="984489" y="92817"/>
                    <a:pt x="984489" y="126318"/>
                  </a:cubicBezTo>
                  <a:lnTo>
                    <a:pt x="984489" y="367109"/>
                  </a:lnTo>
                  <a:cubicBezTo>
                    <a:pt x="984489" y="400611"/>
                    <a:pt x="971180" y="432740"/>
                    <a:pt x="947491" y="456429"/>
                  </a:cubicBezTo>
                  <a:cubicBezTo>
                    <a:pt x="923802" y="480119"/>
                    <a:pt x="891672" y="493427"/>
                    <a:pt x="858170" y="493427"/>
                  </a:cubicBezTo>
                  <a:lnTo>
                    <a:pt x="126318" y="493427"/>
                  </a:lnTo>
                  <a:cubicBezTo>
                    <a:pt x="92817" y="493427"/>
                    <a:pt x="60687" y="480119"/>
                    <a:pt x="36998" y="456429"/>
                  </a:cubicBezTo>
                  <a:cubicBezTo>
                    <a:pt x="13308" y="432740"/>
                    <a:pt x="0" y="400611"/>
                    <a:pt x="0" y="367109"/>
                  </a:cubicBezTo>
                  <a:lnTo>
                    <a:pt x="0" y="126318"/>
                  </a:lnTo>
                  <a:cubicBezTo>
                    <a:pt x="0" y="92817"/>
                    <a:pt x="13308" y="60687"/>
                    <a:pt x="36998" y="36998"/>
                  </a:cubicBezTo>
                  <a:cubicBezTo>
                    <a:pt x="60687" y="13308"/>
                    <a:pt x="92817" y="0"/>
                    <a:pt x="126318" y="0"/>
                  </a:cubicBezTo>
                  <a:close/>
                </a:path>
              </a:pathLst>
            </a:custGeom>
            <a:solidFill>
              <a:srgbClr val="2667FF"/>
            </a:solidFill>
          </p:spPr>
        </p:sp>
        <p:sp>
          <p:nvSpPr>
            <p:cNvPr id="7" name="TextBox 7"/>
            <p:cNvSpPr txBox="1"/>
            <p:nvPr/>
          </p:nvSpPr>
          <p:spPr>
            <a:xfrm>
              <a:off x="26885" y="-57150"/>
              <a:ext cx="896306" cy="685403"/>
            </a:xfrm>
            <a:prstGeom prst="rect">
              <a:avLst/>
            </a:prstGeom>
          </p:spPr>
          <p:txBody>
            <a:bodyPr lIns="50800" tIns="50800" rIns="50800" bIns="50800" rtlCol="0" anchor="ctr"/>
            <a:lstStyle/>
            <a:p>
              <a:pPr algn="ctr">
                <a:lnSpc>
                  <a:spcPts val="4200"/>
                </a:lnSpc>
              </a:pPr>
              <a:r>
                <a:rPr lang="en-US" sz="3000" dirty="0">
                  <a:solidFill>
                    <a:srgbClr val="F8F8F8"/>
                  </a:solidFill>
                  <a:latin typeface="IBM Plex Sans Bold"/>
                </a:rPr>
                <a:t>Importing Data</a:t>
              </a:r>
            </a:p>
          </p:txBody>
        </p:sp>
      </p:grpSp>
      <p:grpSp>
        <p:nvGrpSpPr>
          <p:cNvPr id="8" name="Group 8"/>
          <p:cNvGrpSpPr/>
          <p:nvPr/>
        </p:nvGrpSpPr>
        <p:grpSpPr>
          <a:xfrm>
            <a:off x="13793116" y="674587"/>
            <a:ext cx="2566164" cy="1649762"/>
            <a:chOff x="0" y="-57150"/>
            <a:chExt cx="985691" cy="662505"/>
          </a:xfrm>
        </p:grpSpPr>
        <p:sp>
          <p:nvSpPr>
            <p:cNvPr id="9" name="Freeform 9"/>
            <p:cNvSpPr/>
            <p:nvPr/>
          </p:nvSpPr>
          <p:spPr>
            <a:xfrm>
              <a:off x="0" y="0"/>
              <a:ext cx="981723" cy="493427"/>
            </a:xfrm>
            <a:custGeom>
              <a:avLst/>
              <a:gdLst/>
              <a:ahLst/>
              <a:cxnLst/>
              <a:rect l="l" t="t" r="r" b="b"/>
              <a:pathLst>
                <a:path w="981723" h="493427">
                  <a:moveTo>
                    <a:pt x="126674" y="0"/>
                  </a:moveTo>
                  <a:lnTo>
                    <a:pt x="855049" y="0"/>
                  </a:lnTo>
                  <a:cubicBezTo>
                    <a:pt x="925009" y="0"/>
                    <a:pt x="981723" y="56714"/>
                    <a:pt x="981723" y="126674"/>
                  </a:cubicBezTo>
                  <a:lnTo>
                    <a:pt x="981723" y="366753"/>
                  </a:lnTo>
                  <a:cubicBezTo>
                    <a:pt x="981723" y="400349"/>
                    <a:pt x="968377" y="432569"/>
                    <a:pt x="944621" y="456325"/>
                  </a:cubicBezTo>
                  <a:cubicBezTo>
                    <a:pt x="920865" y="480081"/>
                    <a:pt x="888645" y="493427"/>
                    <a:pt x="855049" y="493427"/>
                  </a:cubicBezTo>
                  <a:lnTo>
                    <a:pt x="126674" y="493427"/>
                  </a:lnTo>
                  <a:cubicBezTo>
                    <a:pt x="56714" y="493427"/>
                    <a:pt x="0" y="436713"/>
                    <a:pt x="0" y="366753"/>
                  </a:cubicBezTo>
                  <a:lnTo>
                    <a:pt x="0" y="126674"/>
                  </a:lnTo>
                  <a:cubicBezTo>
                    <a:pt x="0" y="93078"/>
                    <a:pt x="13346" y="60858"/>
                    <a:pt x="37102" y="37102"/>
                  </a:cubicBezTo>
                  <a:cubicBezTo>
                    <a:pt x="60858" y="13346"/>
                    <a:pt x="93078" y="0"/>
                    <a:pt x="126674" y="0"/>
                  </a:cubicBezTo>
                  <a:close/>
                </a:path>
              </a:pathLst>
            </a:custGeom>
            <a:solidFill>
              <a:srgbClr val="2667FF"/>
            </a:solidFill>
          </p:spPr>
        </p:sp>
        <p:sp>
          <p:nvSpPr>
            <p:cNvPr id="10" name="TextBox 10"/>
            <p:cNvSpPr txBox="1"/>
            <p:nvPr/>
          </p:nvSpPr>
          <p:spPr>
            <a:xfrm>
              <a:off x="3968" y="-57150"/>
              <a:ext cx="981723" cy="662505"/>
            </a:xfrm>
            <a:prstGeom prst="rect">
              <a:avLst/>
            </a:prstGeom>
          </p:spPr>
          <p:txBody>
            <a:bodyPr lIns="50800" tIns="50800" rIns="50800" bIns="50800" rtlCol="0" anchor="ctr"/>
            <a:lstStyle/>
            <a:p>
              <a:pPr algn="ctr">
                <a:lnSpc>
                  <a:spcPts val="4200"/>
                </a:lnSpc>
              </a:pPr>
              <a:r>
                <a:rPr lang="en-US" sz="3000" dirty="0">
                  <a:solidFill>
                    <a:srgbClr val="F8F8F8"/>
                  </a:solidFill>
                  <a:latin typeface="IBM Plex Sans Bold"/>
                </a:rPr>
                <a:t>Data Visualization</a:t>
              </a:r>
            </a:p>
          </p:txBody>
        </p:sp>
      </p:grpSp>
      <p:grpSp>
        <p:nvGrpSpPr>
          <p:cNvPr id="11" name="Group 11"/>
          <p:cNvGrpSpPr/>
          <p:nvPr/>
        </p:nvGrpSpPr>
        <p:grpSpPr>
          <a:xfrm>
            <a:off x="9144000" y="1903312"/>
            <a:ext cx="2441515" cy="1706658"/>
            <a:chOff x="0" y="-57150"/>
            <a:chExt cx="980455" cy="685353"/>
          </a:xfrm>
        </p:grpSpPr>
        <p:sp>
          <p:nvSpPr>
            <p:cNvPr id="12" name="Freeform 12"/>
            <p:cNvSpPr/>
            <p:nvPr/>
          </p:nvSpPr>
          <p:spPr>
            <a:xfrm>
              <a:off x="0" y="0"/>
              <a:ext cx="980455" cy="493427"/>
            </a:xfrm>
            <a:custGeom>
              <a:avLst/>
              <a:gdLst/>
              <a:ahLst/>
              <a:cxnLst/>
              <a:rect l="l" t="t" r="r" b="b"/>
              <a:pathLst>
                <a:path w="980455" h="493427">
                  <a:moveTo>
                    <a:pt x="126838" y="0"/>
                  </a:moveTo>
                  <a:lnTo>
                    <a:pt x="853617" y="0"/>
                  </a:lnTo>
                  <a:cubicBezTo>
                    <a:pt x="887256" y="0"/>
                    <a:pt x="919518" y="13363"/>
                    <a:pt x="943305" y="37150"/>
                  </a:cubicBezTo>
                  <a:cubicBezTo>
                    <a:pt x="967091" y="60937"/>
                    <a:pt x="980455" y="93198"/>
                    <a:pt x="980455" y="126838"/>
                  </a:cubicBezTo>
                  <a:lnTo>
                    <a:pt x="980455" y="366589"/>
                  </a:lnTo>
                  <a:cubicBezTo>
                    <a:pt x="980455" y="436640"/>
                    <a:pt x="923667" y="493427"/>
                    <a:pt x="853617" y="493427"/>
                  </a:cubicBezTo>
                  <a:lnTo>
                    <a:pt x="126838" y="493427"/>
                  </a:lnTo>
                  <a:cubicBezTo>
                    <a:pt x="56787" y="493427"/>
                    <a:pt x="0" y="436640"/>
                    <a:pt x="0" y="366589"/>
                  </a:cubicBezTo>
                  <a:lnTo>
                    <a:pt x="0" y="126838"/>
                  </a:lnTo>
                  <a:cubicBezTo>
                    <a:pt x="0" y="56787"/>
                    <a:pt x="56787" y="0"/>
                    <a:pt x="126838" y="0"/>
                  </a:cubicBezTo>
                  <a:close/>
                </a:path>
              </a:pathLst>
            </a:custGeom>
            <a:solidFill>
              <a:srgbClr val="FF007E"/>
            </a:solidFill>
          </p:spPr>
        </p:sp>
        <p:sp>
          <p:nvSpPr>
            <p:cNvPr id="13" name="TextBox 13"/>
            <p:cNvSpPr txBox="1"/>
            <p:nvPr/>
          </p:nvSpPr>
          <p:spPr>
            <a:xfrm>
              <a:off x="59380" y="-57150"/>
              <a:ext cx="810097" cy="685353"/>
            </a:xfrm>
            <a:prstGeom prst="rect">
              <a:avLst/>
            </a:prstGeom>
          </p:spPr>
          <p:txBody>
            <a:bodyPr lIns="50800" tIns="50800" rIns="50800" bIns="50800" rtlCol="0" anchor="ctr"/>
            <a:lstStyle/>
            <a:p>
              <a:pPr algn="ctr">
                <a:lnSpc>
                  <a:spcPts val="4200"/>
                </a:lnSpc>
              </a:pPr>
              <a:r>
                <a:rPr lang="en-US" sz="3000" dirty="0">
                  <a:solidFill>
                    <a:srgbClr val="F8F8F8"/>
                  </a:solidFill>
                  <a:latin typeface="IBM Plex Sans Bold"/>
                </a:rPr>
                <a:t>Data Cleaning</a:t>
              </a:r>
            </a:p>
          </p:txBody>
        </p:sp>
      </p:grpSp>
      <p:sp>
        <p:nvSpPr>
          <p:cNvPr id="14" name="AutoShape 14"/>
          <p:cNvSpPr/>
          <p:nvPr/>
        </p:nvSpPr>
        <p:spPr>
          <a:xfrm>
            <a:off x="1794099" y="1988607"/>
            <a:ext cx="4763" cy="2582047"/>
          </a:xfrm>
          <a:prstGeom prst="line">
            <a:avLst/>
          </a:prstGeom>
          <a:ln w="9525" cap="flat">
            <a:solidFill>
              <a:srgbClr val="01003B"/>
            </a:solidFill>
            <a:prstDash val="solid"/>
            <a:headEnd type="none" w="sm" len="sm"/>
            <a:tailEnd type="none" w="sm" len="sm"/>
          </a:ln>
        </p:spPr>
      </p:sp>
      <p:sp>
        <p:nvSpPr>
          <p:cNvPr id="15" name="AutoShape 15"/>
          <p:cNvSpPr/>
          <p:nvPr/>
        </p:nvSpPr>
        <p:spPr>
          <a:xfrm>
            <a:off x="5751652" y="3274229"/>
            <a:ext cx="4762" cy="4152144"/>
          </a:xfrm>
          <a:prstGeom prst="line">
            <a:avLst/>
          </a:prstGeom>
          <a:ln w="9525" cap="flat">
            <a:solidFill>
              <a:srgbClr val="01003B"/>
            </a:solidFill>
            <a:prstDash val="solid"/>
            <a:headEnd type="none" w="sm" len="sm"/>
            <a:tailEnd type="none" w="sm" len="sm"/>
          </a:ln>
        </p:spPr>
      </p:sp>
      <p:sp>
        <p:nvSpPr>
          <p:cNvPr id="16" name="AutoShape 16"/>
          <p:cNvSpPr/>
          <p:nvPr/>
        </p:nvSpPr>
        <p:spPr>
          <a:xfrm flipH="1">
            <a:off x="10334866" y="3274352"/>
            <a:ext cx="29891" cy="1454106"/>
          </a:xfrm>
          <a:prstGeom prst="line">
            <a:avLst/>
          </a:prstGeom>
          <a:ln w="9525" cap="flat">
            <a:solidFill>
              <a:srgbClr val="01003B"/>
            </a:solidFill>
            <a:prstDash val="solid"/>
            <a:headEnd type="none" w="sm" len="sm"/>
            <a:tailEnd type="none" w="sm" len="sm"/>
          </a:ln>
        </p:spPr>
      </p:sp>
      <p:sp>
        <p:nvSpPr>
          <p:cNvPr id="17" name="AutoShape 17"/>
          <p:cNvSpPr/>
          <p:nvPr/>
        </p:nvSpPr>
        <p:spPr>
          <a:xfrm flipH="1">
            <a:off x="15122339" y="2045626"/>
            <a:ext cx="4723" cy="638237"/>
          </a:xfrm>
          <a:prstGeom prst="line">
            <a:avLst/>
          </a:prstGeom>
          <a:ln w="9525" cap="flat">
            <a:solidFill>
              <a:srgbClr val="01003B"/>
            </a:solidFill>
            <a:prstDash val="solid"/>
            <a:headEnd type="none" w="sm" len="sm"/>
            <a:tailEnd type="none" w="sm" len="sm"/>
          </a:ln>
        </p:spPr>
      </p:sp>
      <p:pic>
        <p:nvPicPr>
          <p:cNvPr id="18" name="Picture 18"/>
          <p:cNvPicPr>
            <a:picLocks noChangeAspect="1"/>
          </p:cNvPicPr>
          <p:nvPr/>
        </p:nvPicPr>
        <p:blipFill>
          <a:blip r:embed="rId2"/>
          <a:srcRect/>
          <a:stretch>
            <a:fillRect/>
          </a:stretch>
        </p:blipFill>
        <p:spPr>
          <a:xfrm>
            <a:off x="3089478" y="7426372"/>
            <a:ext cx="5333873" cy="2714882"/>
          </a:xfrm>
          <a:prstGeom prst="rect">
            <a:avLst/>
          </a:prstGeom>
        </p:spPr>
      </p:pic>
      <p:pic>
        <p:nvPicPr>
          <p:cNvPr id="19" name="Picture 19"/>
          <p:cNvPicPr>
            <a:picLocks noChangeAspect="1"/>
          </p:cNvPicPr>
          <p:nvPr/>
        </p:nvPicPr>
        <p:blipFill>
          <a:blip r:embed="rId3"/>
          <a:srcRect r="4418"/>
          <a:stretch>
            <a:fillRect/>
          </a:stretch>
        </p:blipFill>
        <p:spPr>
          <a:xfrm>
            <a:off x="8889852" y="4728458"/>
            <a:ext cx="2890028" cy="5395828"/>
          </a:xfrm>
          <a:prstGeom prst="rect">
            <a:avLst/>
          </a:prstGeom>
        </p:spPr>
      </p:pic>
      <p:pic>
        <p:nvPicPr>
          <p:cNvPr id="20" name="Picture 20"/>
          <p:cNvPicPr>
            <a:picLocks noChangeAspect="1"/>
          </p:cNvPicPr>
          <p:nvPr/>
        </p:nvPicPr>
        <p:blipFill>
          <a:blip r:embed="rId4"/>
          <a:srcRect t="234" b="234"/>
          <a:stretch>
            <a:fillRect/>
          </a:stretch>
        </p:blipFill>
        <p:spPr>
          <a:xfrm>
            <a:off x="12567365" y="2683863"/>
            <a:ext cx="5109948" cy="4541619"/>
          </a:xfrm>
          <a:prstGeom prst="rect">
            <a:avLst/>
          </a:prstGeom>
        </p:spPr>
      </p:pic>
      <p:pic>
        <p:nvPicPr>
          <p:cNvPr id="21" name="Picture 21"/>
          <p:cNvPicPr>
            <a:picLocks noChangeAspect="1"/>
          </p:cNvPicPr>
          <p:nvPr/>
        </p:nvPicPr>
        <p:blipFill>
          <a:blip r:embed="rId5"/>
          <a:srcRect/>
          <a:stretch>
            <a:fillRect/>
          </a:stretch>
        </p:blipFill>
        <p:spPr>
          <a:xfrm>
            <a:off x="225653" y="2779315"/>
            <a:ext cx="3271347" cy="4446166"/>
          </a:xfrm>
          <a:prstGeom prst="rect">
            <a:avLst/>
          </a:prstGeom>
        </p:spPr>
      </p:pic>
      <p:grpSp>
        <p:nvGrpSpPr>
          <p:cNvPr id="22" name="Group 22"/>
          <p:cNvGrpSpPr/>
          <p:nvPr/>
        </p:nvGrpSpPr>
        <p:grpSpPr>
          <a:xfrm>
            <a:off x="5621693" y="-690548"/>
            <a:ext cx="5687467" cy="3014897"/>
            <a:chOff x="0" y="0"/>
            <a:chExt cx="7583289" cy="4019863"/>
          </a:xfrm>
        </p:grpSpPr>
        <p:sp>
          <p:nvSpPr>
            <p:cNvPr id="23" name="TextBox 23"/>
            <p:cNvSpPr txBox="1"/>
            <p:nvPr/>
          </p:nvSpPr>
          <p:spPr>
            <a:xfrm>
              <a:off x="0" y="-9525"/>
              <a:ext cx="7583289" cy="2854325"/>
            </a:xfrm>
            <a:prstGeom prst="rect">
              <a:avLst/>
            </a:prstGeom>
          </p:spPr>
          <p:txBody>
            <a:bodyPr lIns="0" tIns="0" rIns="0" bIns="0" rtlCol="0" anchor="t">
              <a:spAutoFit/>
            </a:bodyPr>
            <a:lstStyle/>
            <a:p>
              <a:pPr>
                <a:lnSpc>
                  <a:spcPts val="8400"/>
                </a:lnSpc>
              </a:pPr>
              <a:r>
                <a:rPr lang="en-US" sz="7000">
                  <a:solidFill>
                    <a:srgbClr val="01003B"/>
                  </a:solidFill>
                  <a:latin typeface="Be Vietnam Bold"/>
                </a:rPr>
                <a:t> Methodology</a:t>
              </a:r>
            </a:p>
          </p:txBody>
        </p:sp>
        <p:sp>
          <p:nvSpPr>
            <p:cNvPr id="24" name="TextBox 24"/>
            <p:cNvSpPr txBox="1"/>
            <p:nvPr/>
          </p:nvSpPr>
          <p:spPr>
            <a:xfrm>
              <a:off x="0" y="3397140"/>
              <a:ext cx="6866288" cy="622723"/>
            </a:xfrm>
            <a:prstGeom prst="rect">
              <a:avLst/>
            </a:prstGeom>
          </p:spPr>
          <p:txBody>
            <a:bodyPr lIns="0" tIns="0" rIns="0" bIns="0" rtlCol="0" anchor="t">
              <a:spAutoFit/>
            </a:bodyPr>
            <a:lstStyle/>
            <a:p>
              <a:pPr algn="l">
                <a:lnSpc>
                  <a:spcPts val="3920"/>
                </a:lnSpc>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grpSp>
        <p:nvGrpSpPr>
          <p:cNvPr id="3" name="Group 3"/>
          <p:cNvGrpSpPr/>
          <p:nvPr/>
        </p:nvGrpSpPr>
        <p:grpSpPr>
          <a:xfrm>
            <a:off x="-289060" y="8030141"/>
            <a:ext cx="19151870" cy="9114142"/>
            <a:chOff x="0" y="0"/>
            <a:chExt cx="25535827" cy="12152189"/>
          </a:xfrm>
        </p:grpSpPr>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83530"/>
              <a:ext cx="14103200" cy="11385128"/>
            </a:xfrm>
            <a:prstGeom prst="rect">
              <a:avLst/>
            </a:prstGeom>
          </p:spPr>
        </p:pic>
        <p:pic>
          <p:nvPicPr>
            <p:cNvPr id="5" name="Picture 5"/>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28512"/>
            <a:stretch>
              <a:fillRect/>
            </a:stretch>
          </p:blipFill>
          <p:spPr>
            <a:xfrm>
              <a:off x="14774539" y="0"/>
              <a:ext cx="10761288" cy="12152189"/>
            </a:xfrm>
            <a:prstGeom prst="rect">
              <a:avLst/>
            </a:prstGeom>
          </p:spPr>
        </p:pic>
      </p:grpSp>
      <p:pic>
        <p:nvPicPr>
          <p:cNvPr id="6" name="Picture 6"/>
          <p:cNvPicPr>
            <a:picLocks noChangeAspect="1"/>
          </p:cNvPicPr>
          <p:nvPr/>
        </p:nvPicPr>
        <p:blipFill>
          <a:blip r:embed="rId7"/>
          <a:srcRect r="2077"/>
          <a:stretch>
            <a:fillRect/>
          </a:stretch>
        </p:blipFill>
        <p:spPr>
          <a:xfrm>
            <a:off x="7727272" y="2196820"/>
            <a:ext cx="5637402" cy="7061480"/>
          </a:xfrm>
          <a:prstGeom prst="rect">
            <a:avLst/>
          </a:prstGeom>
        </p:spPr>
      </p:pic>
      <p:pic>
        <p:nvPicPr>
          <p:cNvPr id="7" name="Picture 7"/>
          <p:cNvPicPr>
            <a:picLocks noChangeAspect="1"/>
          </p:cNvPicPr>
          <p:nvPr/>
        </p:nvPicPr>
        <p:blipFill>
          <a:blip r:embed="rId8"/>
          <a:srcRect r="1528"/>
          <a:stretch>
            <a:fillRect/>
          </a:stretch>
        </p:blipFill>
        <p:spPr>
          <a:xfrm>
            <a:off x="13769475" y="2196820"/>
            <a:ext cx="3896524" cy="7061480"/>
          </a:xfrm>
          <a:prstGeom prst="rect">
            <a:avLst/>
          </a:prstGeom>
        </p:spPr>
      </p:pic>
      <p:sp>
        <p:nvSpPr>
          <p:cNvPr id="8" name="TextBox 8"/>
          <p:cNvSpPr txBox="1"/>
          <p:nvPr/>
        </p:nvSpPr>
        <p:spPr>
          <a:xfrm>
            <a:off x="1028700" y="485791"/>
            <a:ext cx="8115300" cy="1076325"/>
          </a:xfrm>
          <a:prstGeom prst="rect">
            <a:avLst/>
          </a:prstGeom>
        </p:spPr>
        <p:txBody>
          <a:bodyPr lIns="0" tIns="0" rIns="0" bIns="0" rtlCol="0" anchor="t">
            <a:spAutoFit/>
          </a:bodyPr>
          <a:lstStyle/>
          <a:p>
            <a:pPr>
              <a:lnSpc>
                <a:spcPts val="8400"/>
              </a:lnSpc>
            </a:pPr>
            <a:r>
              <a:rPr lang="en-US" sz="7000">
                <a:solidFill>
                  <a:srgbClr val="FFFFFF"/>
                </a:solidFill>
                <a:latin typeface="Be Vietnam"/>
              </a:rPr>
              <a:t>Data Cleaning</a:t>
            </a:r>
          </a:p>
        </p:txBody>
      </p:sp>
      <p:sp>
        <p:nvSpPr>
          <p:cNvPr id="9" name="TextBox 9"/>
          <p:cNvSpPr txBox="1"/>
          <p:nvPr/>
        </p:nvSpPr>
        <p:spPr>
          <a:xfrm>
            <a:off x="669857" y="2120620"/>
            <a:ext cx="6657365" cy="6900368"/>
          </a:xfrm>
          <a:prstGeom prst="rect">
            <a:avLst/>
          </a:prstGeom>
        </p:spPr>
        <p:txBody>
          <a:bodyPr lIns="0" tIns="0" rIns="0" bIns="0" rtlCol="0" anchor="t">
            <a:spAutoFit/>
          </a:bodyPr>
          <a:lstStyle/>
          <a:p>
            <a:pPr algn="ctr">
              <a:lnSpc>
                <a:spcPts val="5014"/>
              </a:lnSpc>
              <a:spcBef>
                <a:spcPct val="0"/>
              </a:spcBef>
            </a:pPr>
            <a:r>
              <a:rPr lang="en-US" sz="3581">
                <a:solidFill>
                  <a:srgbClr val="FFFFFF"/>
                </a:solidFill>
                <a:latin typeface="IBM Plex Sans Bold"/>
              </a:rPr>
              <a:t>  The method of repairing or deleting incorrect, corrupted, improperly structured, duplicated, or incomplete data from a dataset is known as data cleaning. </a:t>
            </a:r>
          </a:p>
          <a:p>
            <a:pPr algn="ctr">
              <a:lnSpc>
                <a:spcPts val="5014"/>
              </a:lnSpc>
              <a:spcBef>
                <a:spcPct val="0"/>
              </a:spcBef>
            </a:pPr>
            <a:endParaRPr lang="en-US" sz="3581">
              <a:solidFill>
                <a:srgbClr val="FFFFFF"/>
              </a:solidFill>
              <a:latin typeface="IBM Plex Sans Bold"/>
            </a:endParaRPr>
          </a:p>
          <a:p>
            <a:pPr algn="ctr">
              <a:lnSpc>
                <a:spcPts val="5014"/>
              </a:lnSpc>
              <a:spcBef>
                <a:spcPct val="0"/>
              </a:spcBef>
            </a:pPr>
            <a:r>
              <a:rPr lang="en-US" sz="3581">
                <a:solidFill>
                  <a:srgbClr val="FFFFFF"/>
                </a:solidFill>
                <a:latin typeface="IBM Plex Sans Bold"/>
              </a:rPr>
              <a:t>If the data is inaccurate, the results and methods are untrustworthy, even if they appear to be correct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5" name="TextBox 5"/>
          <p:cNvSpPr txBox="1"/>
          <p:nvPr/>
        </p:nvSpPr>
        <p:spPr>
          <a:xfrm>
            <a:off x="1028700" y="485775"/>
            <a:ext cx="8115300" cy="1076325"/>
          </a:xfrm>
          <a:prstGeom prst="rect">
            <a:avLst/>
          </a:prstGeom>
        </p:spPr>
        <p:txBody>
          <a:bodyPr lIns="0" tIns="0" rIns="0" bIns="0" rtlCol="0" anchor="t">
            <a:spAutoFit/>
          </a:bodyPr>
          <a:lstStyle/>
          <a:p>
            <a:pPr>
              <a:lnSpc>
                <a:spcPts val="8400"/>
              </a:lnSpc>
            </a:pPr>
            <a:r>
              <a:rPr lang="en-US" sz="7000">
                <a:solidFill>
                  <a:srgbClr val="01003B"/>
                </a:solidFill>
                <a:latin typeface="Be Vietnam Bold"/>
              </a:rPr>
              <a:t> Data Visualization</a:t>
            </a:r>
          </a:p>
        </p:txBody>
      </p:sp>
      <p:grpSp>
        <p:nvGrpSpPr>
          <p:cNvPr id="6" name="Group 6"/>
          <p:cNvGrpSpPr/>
          <p:nvPr/>
        </p:nvGrpSpPr>
        <p:grpSpPr>
          <a:xfrm>
            <a:off x="194540" y="1539681"/>
            <a:ext cx="12782458" cy="8524875"/>
            <a:chOff x="0" y="0"/>
            <a:chExt cx="18949244" cy="13281510"/>
          </a:xfrm>
        </p:grpSpPr>
        <p:sp>
          <p:nvSpPr>
            <p:cNvPr id="7" name="Freeform 7"/>
            <p:cNvSpPr/>
            <p:nvPr/>
          </p:nvSpPr>
          <p:spPr>
            <a:xfrm>
              <a:off x="0" y="0"/>
              <a:ext cx="18949243" cy="13281510"/>
            </a:xfrm>
            <a:custGeom>
              <a:avLst/>
              <a:gdLst/>
              <a:ahLst/>
              <a:cxnLst/>
              <a:rect l="l" t="t" r="r" b="b"/>
              <a:pathLst>
                <a:path w="18949243" h="13281510">
                  <a:moveTo>
                    <a:pt x="18170" y="0"/>
                  </a:moveTo>
                  <a:lnTo>
                    <a:pt x="18931074" y="0"/>
                  </a:lnTo>
                  <a:cubicBezTo>
                    <a:pt x="18941109" y="0"/>
                    <a:pt x="18949243" y="8135"/>
                    <a:pt x="18949243" y="18170"/>
                  </a:cubicBezTo>
                  <a:lnTo>
                    <a:pt x="18949243" y="13263341"/>
                  </a:lnTo>
                  <a:cubicBezTo>
                    <a:pt x="18949243" y="13268159"/>
                    <a:pt x="18947329" y="13272781"/>
                    <a:pt x="18943921" y="13276188"/>
                  </a:cubicBezTo>
                  <a:cubicBezTo>
                    <a:pt x="18940514" y="13279596"/>
                    <a:pt x="18935892" y="13281510"/>
                    <a:pt x="18931074" y="13281510"/>
                  </a:cubicBezTo>
                  <a:lnTo>
                    <a:pt x="18170" y="13281510"/>
                  </a:lnTo>
                  <a:cubicBezTo>
                    <a:pt x="8135" y="13281510"/>
                    <a:pt x="0" y="13273376"/>
                    <a:pt x="0" y="13263341"/>
                  </a:cubicBezTo>
                  <a:lnTo>
                    <a:pt x="0" y="18170"/>
                  </a:lnTo>
                  <a:cubicBezTo>
                    <a:pt x="0" y="8135"/>
                    <a:pt x="8135" y="0"/>
                    <a:pt x="18170" y="0"/>
                  </a:cubicBezTo>
                  <a:close/>
                </a:path>
              </a:pathLst>
            </a:custGeom>
            <a:solidFill>
              <a:srgbClr val="F8F8F8"/>
            </a:solidFill>
            <a:ln w="9525">
              <a:solidFill>
                <a:srgbClr val="01003B"/>
              </a:solidFill>
            </a:ln>
          </p:spPr>
        </p:sp>
        <p:sp>
          <p:nvSpPr>
            <p:cNvPr id="8" name="TextBox 8"/>
            <p:cNvSpPr txBox="1"/>
            <p:nvPr/>
          </p:nvSpPr>
          <p:spPr>
            <a:xfrm>
              <a:off x="0" y="-66675"/>
              <a:ext cx="812800" cy="879475"/>
            </a:xfrm>
            <a:prstGeom prst="rect">
              <a:avLst/>
            </a:prstGeom>
          </p:spPr>
          <p:txBody>
            <a:bodyPr lIns="254000" tIns="254000" rIns="254000" bIns="254000" rtlCol="0" anchor="ctr"/>
            <a:lstStyle/>
            <a:p>
              <a:pPr>
                <a:lnSpc>
                  <a:spcPts val="4200"/>
                </a:lnSpc>
              </a:pPr>
              <a:endParaRPr/>
            </a:p>
          </p:txBody>
        </p:sp>
      </p:grpSp>
      <p:pic>
        <p:nvPicPr>
          <p:cNvPr id="9" name="Picture 9"/>
          <p:cNvPicPr>
            <a:picLocks noChangeAspect="1"/>
          </p:cNvPicPr>
          <p:nvPr/>
        </p:nvPicPr>
        <p:blipFill>
          <a:blip r:embed="rId2"/>
          <a:srcRect/>
          <a:stretch>
            <a:fillRect/>
          </a:stretch>
        </p:blipFill>
        <p:spPr>
          <a:xfrm>
            <a:off x="12649201" y="1023936"/>
            <a:ext cx="5638800" cy="8843964"/>
          </a:xfrm>
          <a:prstGeom prst="rect">
            <a:avLst/>
          </a:prstGeom>
        </p:spPr>
      </p:pic>
      <p:sp>
        <p:nvSpPr>
          <p:cNvPr id="10" name="TextBox 10"/>
          <p:cNvSpPr txBox="1"/>
          <p:nvPr/>
        </p:nvSpPr>
        <p:spPr>
          <a:xfrm>
            <a:off x="194540" y="1495425"/>
            <a:ext cx="11845060" cy="9114033"/>
          </a:xfrm>
          <a:prstGeom prst="rect">
            <a:avLst/>
          </a:prstGeom>
        </p:spPr>
        <p:txBody>
          <a:bodyPr wrap="square" lIns="0" tIns="0" rIns="0" bIns="0" rtlCol="0" anchor="t">
            <a:spAutoFit/>
          </a:bodyPr>
          <a:lstStyle/>
          <a:p>
            <a:pPr algn="ctr">
              <a:lnSpc>
                <a:spcPts val="4200"/>
              </a:lnSpc>
              <a:spcBef>
                <a:spcPct val="0"/>
              </a:spcBef>
            </a:pPr>
            <a:r>
              <a:rPr lang="en-US" sz="3000" dirty="0">
                <a:solidFill>
                  <a:srgbClr val="01003B"/>
                </a:solidFill>
                <a:latin typeface="TT Interphases Bold"/>
              </a:rPr>
              <a:t>The visual representation of information and data is known as data visualization. </a:t>
            </a:r>
          </a:p>
          <a:p>
            <a:pPr algn="ctr">
              <a:lnSpc>
                <a:spcPts val="4200"/>
              </a:lnSpc>
              <a:spcBef>
                <a:spcPct val="0"/>
              </a:spcBef>
            </a:pPr>
            <a:endParaRPr lang="en-US" sz="3000" dirty="0">
              <a:solidFill>
                <a:srgbClr val="01003B"/>
              </a:solidFill>
              <a:latin typeface="TT Interphases Bold"/>
            </a:endParaRPr>
          </a:p>
          <a:p>
            <a:pPr algn="ctr">
              <a:lnSpc>
                <a:spcPts val="4200"/>
              </a:lnSpc>
              <a:spcBef>
                <a:spcPct val="0"/>
              </a:spcBef>
            </a:pPr>
            <a:r>
              <a:rPr lang="en-US" sz="3000" dirty="0">
                <a:solidFill>
                  <a:srgbClr val="01003B"/>
                </a:solidFill>
                <a:latin typeface="TT Interphases Bold"/>
              </a:rPr>
              <a:t>The practice of putting information into a visual context, such as a map or graph, makes it easier for the human brain to absorb and extract insights.</a:t>
            </a:r>
          </a:p>
          <a:p>
            <a:pPr algn="ctr">
              <a:lnSpc>
                <a:spcPts val="4200"/>
              </a:lnSpc>
              <a:spcBef>
                <a:spcPct val="0"/>
              </a:spcBef>
            </a:pPr>
            <a:endParaRPr lang="en-US" sz="3000" dirty="0">
              <a:solidFill>
                <a:srgbClr val="01003B"/>
              </a:solidFill>
              <a:latin typeface="TT Interphases Bold"/>
            </a:endParaRPr>
          </a:p>
          <a:p>
            <a:pPr algn="ctr">
              <a:lnSpc>
                <a:spcPts val="4200"/>
              </a:lnSpc>
              <a:spcBef>
                <a:spcPct val="0"/>
              </a:spcBef>
            </a:pPr>
            <a:r>
              <a:rPr lang="en-US" sz="3000" dirty="0">
                <a:solidFill>
                  <a:srgbClr val="01003B"/>
                </a:solidFill>
                <a:latin typeface="TT Interphases Bold"/>
              </a:rPr>
              <a:t>The primary objective of data visualization is to make identifying patterns, trends, and outliers in huge data sets easier. </a:t>
            </a:r>
          </a:p>
          <a:p>
            <a:pPr algn="ctr">
              <a:lnSpc>
                <a:spcPts val="4200"/>
              </a:lnSpc>
              <a:spcBef>
                <a:spcPct val="0"/>
              </a:spcBef>
            </a:pPr>
            <a:endParaRPr lang="en-US" sz="3000" dirty="0">
              <a:solidFill>
                <a:srgbClr val="01003B"/>
              </a:solidFill>
              <a:latin typeface="TT Interphases Bold"/>
            </a:endParaRPr>
          </a:p>
          <a:p>
            <a:pPr algn="ctr">
              <a:lnSpc>
                <a:spcPts val="4200"/>
              </a:lnSpc>
              <a:spcBef>
                <a:spcPct val="0"/>
              </a:spcBef>
            </a:pPr>
            <a:r>
              <a:rPr lang="en-US" sz="3000" dirty="0">
                <a:solidFill>
                  <a:srgbClr val="01003B"/>
                </a:solidFill>
                <a:latin typeface="TT Interphases Bold"/>
              </a:rPr>
              <a:t>Information graphics, information visualization, and statistical graphics are all terms that are frequently used interchangeably.</a:t>
            </a:r>
          </a:p>
          <a:p>
            <a:pPr algn="ctr">
              <a:lnSpc>
                <a:spcPts val="4200"/>
              </a:lnSpc>
              <a:spcBef>
                <a:spcPct val="0"/>
              </a:spcBef>
            </a:pPr>
            <a:endParaRPr lang="en-US" sz="3000" dirty="0">
              <a:solidFill>
                <a:srgbClr val="01003B"/>
              </a:solidFill>
              <a:latin typeface="TT Interphases Bold"/>
            </a:endParaRPr>
          </a:p>
          <a:p>
            <a:pPr algn="ctr">
              <a:lnSpc>
                <a:spcPts val="4200"/>
              </a:lnSpc>
              <a:spcBef>
                <a:spcPct val="0"/>
              </a:spcBef>
            </a:pPr>
            <a:r>
              <a:rPr lang="en-US" sz="3000" dirty="0">
                <a:solidFill>
                  <a:srgbClr val="01003B"/>
                </a:solidFill>
                <a:latin typeface="TT Interphases Bold"/>
              </a:rPr>
              <a:t>Data visualization is one of the processes in the data science process that asserts that data must be visualized once it has been collected, processed, and modeled in order for conclusions to be drawn.</a:t>
            </a:r>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214</TotalTime>
  <Words>1206</Words>
  <Application>Microsoft Office PowerPoint</Application>
  <PresentationFormat>Custom</PresentationFormat>
  <Paragraphs>117</Paragraphs>
  <Slides>20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TT Interphases Bold</vt:lpstr>
      <vt:lpstr>Be Vietnam</vt:lpstr>
      <vt:lpstr>IBM Plex Sans</vt:lpstr>
      <vt:lpstr>Gill Sans MT</vt:lpstr>
      <vt:lpstr>Canva Sans Bold</vt:lpstr>
      <vt:lpstr>Be Vietnam Bold</vt:lpstr>
      <vt:lpstr>IBM Plex Sans Bold</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 Business Presentation in Dark Blue Pink Abstract Tech Style</dc:title>
  <dc:creator>Vidip Kamdar</dc:creator>
  <cp:lastModifiedBy>Vidip Vimal Kamdar</cp:lastModifiedBy>
  <cp:revision>8</cp:revision>
  <dcterms:created xsi:type="dcterms:W3CDTF">2006-08-16T00:00:00Z</dcterms:created>
  <dcterms:modified xsi:type="dcterms:W3CDTF">2023-04-21T20:51:54Z</dcterms:modified>
  <dc:identifier>DAFgIIPhzqo</dc:identifier>
</cp:coreProperties>
</file>

<file path=docProps/thumbnail.jpeg>
</file>